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72" r:id="rId4"/>
  </p:sldMasterIdLst>
  <p:notesMasterIdLst>
    <p:notesMasterId r:id="rId38"/>
  </p:notesMasterIdLst>
  <p:handoutMasterIdLst>
    <p:handoutMasterId r:id="rId39"/>
  </p:handoutMasterIdLst>
  <p:sldIdLst>
    <p:sldId id="256" r:id="rId5"/>
    <p:sldId id="259" r:id="rId6"/>
    <p:sldId id="260" r:id="rId7"/>
    <p:sldId id="258" r:id="rId8"/>
    <p:sldId id="309" r:id="rId9"/>
    <p:sldId id="289" r:id="rId10"/>
    <p:sldId id="288" r:id="rId11"/>
    <p:sldId id="310" r:id="rId12"/>
    <p:sldId id="290" r:id="rId13"/>
    <p:sldId id="298" r:id="rId14"/>
    <p:sldId id="291" r:id="rId15"/>
    <p:sldId id="299" r:id="rId16"/>
    <p:sldId id="300" r:id="rId17"/>
    <p:sldId id="311" r:id="rId18"/>
    <p:sldId id="312" r:id="rId19"/>
    <p:sldId id="313" r:id="rId20"/>
    <p:sldId id="301" r:id="rId21"/>
    <p:sldId id="305" r:id="rId22"/>
    <p:sldId id="318" r:id="rId23"/>
    <p:sldId id="302" r:id="rId24"/>
    <p:sldId id="317" r:id="rId25"/>
    <p:sldId id="314" r:id="rId26"/>
    <p:sldId id="292" r:id="rId27"/>
    <p:sldId id="303" r:id="rId28"/>
    <p:sldId id="306" r:id="rId29"/>
    <p:sldId id="293" r:id="rId30"/>
    <p:sldId id="307" r:id="rId31"/>
    <p:sldId id="308" r:id="rId32"/>
    <p:sldId id="294" r:id="rId33"/>
    <p:sldId id="316" r:id="rId34"/>
    <p:sldId id="319" r:id="rId35"/>
    <p:sldId id="320" r:id="rId36"/>
    <p:sldId id="282" r:id="rId37"/>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Palatino Linotype" panose="02040502050505030304" pitchFamily="18" charset="0"/>
      <p:regular r:id="rId44"/>
      <p:bold r:id="rId45"/>
      <p:italic r:id="rId46"/>
      <p:boldItalic r:id="rId47"/>
    </p:embeddedFont>
    <p:embeddedFont>
      <p:font typeface="Source Sans Pro" panose="020B0503030403020204" pitchFamily="34" charset="0"/>
      <p:regular r:id="rId48"/>
      <p:bold r:id="rId49"/>
      <p:italic r:id="rId50"/>
      <p:boldItalic r:id="rId51"/>
    </p:embeddedFont>
    <p:embeddedFont>
      <p:font typeface="Source Sans Pro Bold" panose="020B0703030403020204" charset="0"/>
      <p:bold r:id="rId52"/>
      <p:italic r:id="rId53"/>
      <p:boldItalic r:id="rId54"/>
    </p:embeddedFont>
    <p:embeddedFont>
      <p:font typeface="Source Serif Pro" panose="02040603050405020204" pitchFamily="18" charset="0"/>
      <p:regular r:id="rId55"/>
      <p:bold r:id="rId56"/>
      <p:italic r:id="rId57"/>
      <p:boldItalic r:id="rId58"/>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1EB"/>
    <a:srgbClr val="EDEDED"/>
    <a:srgbClr val="00A884"/>
    <a:srgbClr val="E0E0E4"/>
    <a:srgbClr val="832D88"/>
    <a:srgbClr val="DB072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3" autoAdjust="0"/>
    <p:restoredTop sz="96240"/>
  </p:normalViewPr>
  <p:slideViewPr>
    <p:cSldViewPr snapToGrid="0" showGuides="1">
      <p:cViewPr varScale="1">
        <p:scale>
          <a:sx n="77" d="100"/>
          <a:sy n="77" d="100"/>
        </p:scale>
        <p:origin x="720" y="31"/>
      </p:cViewPr>
      <p:guideLst/>
    </p:cSldViewPr>
  </p:slideViewPr>
  <p:outlineViewPr>
    <p:cViewPr>
      <p:scale>
        <a:sx n="33" d="100"/>
        <a:sy n="33" d="100"/>
      </p:scale>
      <p:origin x="0" y="-6592"/>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94" d="100"/>
          <a:sy n="194" d="100"/>
        </p:scale>
        <p:origin x="560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4.xml"/><Relationship Id="rId51"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F73F6-A940-4D30-8A78-B56B7D915EE8}"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710FF995-2E0C-4B66-92A1-C3A6923F196E}">
      <dgm:prSet/>
      <dgm:spPr/>
      <dgm:t>
        <a:bodyPr/>
        <a:lstStyle/>
        <a:p>
          <a:r>
            <a:rPr lang="en-US"/>
            <a:t>This study is to find out whether geographic locations have an impact on emotion towards robotic and digital pet companions, using machine learning models and hypothesis testing. This investigation will show and assess different machine learning models for sentiment analysis on labeled datasets and pick the model with the best performance. </a:t>
          </a:r>
        </a:p>
      </dgm:t>
    </dgm:pt>
    <dgm:pt modelId="{B4F6A0F6-8FDE-4816-A953-1B50D0B7CAAD}" type="parTrans" cxnId="{737BACA3-09B1-4278-BE6E-A53DFFDD2568}">
      <dgm:prSet/>
      <dgm:spPr/>
      <dgm:t>
        <a:bodyPr/>
        <a:lstStyle/>
        <a:p>
          <a:endParaRPr lang="en-US"/>
        </a:p>
      </dgm:t>
    </dgm:pt>
    <dgm:pt modelId="{BB543B23-6F13-4893-9724-B7DE526F5CFC}" type="sibTrans" cxnId="{737BACA3-09B1-4278-BE6E-A53DFFDD2568}">
      <dgm:prSet/>
      <dgm:spPr/>
      <dgm:t>
        <a:bodyPr/>
        <a:lstStyle/>
        <a:p>
          <a:endParaRPr lang="en-US"/>
        </a:p>
      </dgm:t>
    </dgm:pt>
    <dgm:pt modelId="{EE5533C1-1D10-4461-A289-F2CAF1E9DF6E}">
      <dgm:prSet/>
      <dgm:spPr/>
      <dgm:t>
        <a:bodyPr/>
        <a:lstStyle/>
        <a:p>
          <a:r>
            <a:rPr lang="en-US" dirty="0"/>
            <a:t>This exploration will collect unlabeled data about digital robot companions from various regions, pre-process the information, and apply a chosen machine learning model to figure out sentiments in the unlabeled dataset. </a:t>
          </a:r>
        </a:p>
      </dgm:t>
    </dgm:pt>
    <dgm:pt modelId="{6C9C802A-9276-496B-A133-905B54197882}" type="parTrans" cxnId="{C81D404A-80A6-4F89-8DC6-C9413F1F5BD1}">
      <dgm:prSet/>
      <dgm:spPr/>
      <dgm:t>
        <a:bodyPr/>
        <a:lstStyle/>
        <a:p>
          <a:endParaRPr lang="en-US"/>
        </a:p>
      </dgm:t>
    </dgm:pt>
    <dgm:pt modelId="{43536100-7BCA-4DB3-A5D0-BF9CBEFDBAF1}" type="sibTrans" cxnId="{C81D404A-80A6-4F89-8DC6-C9413F1F5BD1}">
      <dgm:prSet/>
      <dgm:spPr/>
      <dgm:t>
        <a:bodyPr/>
        <a:lstStyle/>
        <a:p>
          <a:endParaRPr lang="en-US"/>
        </a:p>
      </dgm:t>
    </dgm:pt>
    <dgm:pt modelId="{C473E560-2F4E-4594-A8FD-65C12F0E5328}">
      <dgm:prSet/>
      <dgm:spPr/>
      <dgm:t>
        <a:bodyPr/>
        <a:lstStyle/>
        <a:p>
          <a:r>
            <a:rPr lang="en-US"/>
            <a:t>Then use chi-square to evaluate the connection between area and sentiment towards robot companions and find out whether there is a critical distinction in the sentiment between various locations. There will be discussion about the result, limitations, and its suggestions for understanding human-machine relationships in various zones. The investigation will give potential results for future research.</a:t>
          </a:r>
        </a:p>
      </dgm:t>
    </dgm:pt>
    <dgm:pt modelId="{1E22FC52-250D-404A-8389-096154F3FD8E}" type="parTrans" cxnId="{99DE3E73-443E-4FB1-AE1B-7EB15E1C9F37}">
      <dgm:prSet/>
      <dgm:spPr/>
      <dgm:t>
        <a:bodyPr/>
        <a:lstStyle/>
        <a:p>
          <a:endParaRPr lang="en-US"/>
        </a:p>
      </dgm:t>
    </dgm:pt>
    <dgm:pt modelId="{6FAA8F5B-03F8-4A64-B02C-64B3ABACF653}" type="sibTrans" cxnId="{99DE3E73-443E-4FB1-AE1B-7EB15E1C9F37}">
      <dgm:prSet/>
      <dgm:spPr/>
      <dgm:t>
        <a:bodyPr/>
        <a:lstStyle/>
        <a:p>
          <a:endParaRPr lang="en-US"/>
        </a:p>
      </dgm:t>
    </dgm:pt>
    <dgm:pt modelId="{3AF8732A-D0BB-4651-B993-7946E1EA7200}" type="pres">
      <dgm:prSet presAssocID="{688F73F6-A940-4D30-8A78-B56B7D915EE8}" presName="root" presStyleCnt="0">
        <dgm:presLayoutVars>
          <dgm:dir/>
          <dgm:resizeHandles val="exact"/>
        </dgm:presLayoutVars>
      </dgm:prSet>
      <dgm:spPr/>
    </dgm:pt>
    <dgm:pt modelId="{A1CF066F-D72B-4B61-B0C1-ADC8C08A0E1A}" type="pres">
      <dgm:prSet presAssocID="{710FF995-2E0C-4B66-92A1-C3A6923F196E}" presName="compNode" presStyleCnt="0"/>
      <dgm:spPr/>
    </dgm:pt>
    <dgm:pt modelId="{BB23C4D5-5B2C-448C-9F2E-932E8F662C50}" type="pres">
      <dgm:prSet presAssocID="{710FF995-2E0C-4B66-92A1-C3A6923F196E}" presName="bgRect" presStyleLbl="bgShp" presStyleIdx="0" presStyleCnt="3"/>
      <dgm:spPr/>
    </dgm:pt>
    <dgm:pt modelId="{AD858FB8-4371-458A-9F65-293D8A58789F}" type="pres">
      <dgm:prSet presAssocID="{710FF995-2E0C-4B66-92A1-C3A6923F19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CEC622A6-FADC-4043-B057-668E3133A73C}" type="pres">
      <dgm:prSet presAssocID="{710FF995-2E0C-4B66-92A1-C3A6923F196E}" presName="spaceRect" presStyleCnt="0"/>
      <dgm:spPr/>
    </dgm:pt>
    <dgm:pt modelId="{4AEB11C2-0203-4751-910C-338008A796B3}" type="pres">
      <dgm:prSet presAssocID="{710FF995-2E0C-4B66-92A1-C3A6923F196E}" presName="parTx" presStyleLbl="revTx" presStyleIdx="0" presStyleCnt="3">
        <dgm:presLayoutVars>
          <dgm:chMax val="0"/>
          <dgm:chPref val="0"/>
        </dgm:presLayoutVars>
      </dgm:prSet>
      <dgm:spPr/>
    </dgm:pt>
    <dgm:pt modelId="{7A5705F7-CE18-467C-90A9-CE10B817BD53}" type="pres">
      <dgm:prSet presAssocID="{BB543B23-6F13-4893-9724-B7DE526F5CFC}" presName="sibTrans" presStyleCnt="0"/>
      <dgm:spPr/>
    </dgm:pt>
    <dgm:pt modelId="{AD08D6D5-A5F1-402B-A771-9157A51B39AE}" type="pres">
      <dgm:prSet presAssocID="{EE5533C1-1D10-4461-A289-F2CAF1E9DF6E}" presName="compNode" presStyleCnt="0"/>
      <dgm:spPr/>
    </dgm:pt>
    <dgm:pt modelId="{AAC771F7-7C80-4B4A-A9F0-785F0E41AFAD}" type="pres">
      <dgm:prSet presAssocID="{EE5533C1-1D10-4461-A289-F2CAF1E9DF6E}" presName="bgRect" presStyleLbl="bgShp" presStyleIdx="1" presStyleCnt="3"/>
      <dgm:spPr/>
    </dgm:pt>
    <dgm:pt modelId="{915F4F45-04F0-4EB0-87C4-ABF807558752}" type="pres">
      <dgm:prSet presAssocID="{EE5533C1-1D10-4461-A289-F2CAF1E9DF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B6DE8C8-4572-44C9-8BEC-68DB4299B2A6}" type="pres">
      <dgm:prSet presAssocID="{EE5533C1-1D10-4461-A289-F2CAF1E9DF6E}" presName="spaceRect" presStyleCnt="0"/>
      <dgm:spPr/>
    </dgm:pt>
    <dgm:pt modelId="{D2BB191E-6660-4839-BB87-6A9C2B0E28C7}" type="pres">
      <dgm:prSet presAssocID="{EE5533C1-1D10-4461-A289-F2CAF1E9DF6E}" presName="parTx" presStyleLbl="revTx" presStyleIdx="1" presStyleCnt="3">
        <dgm:presLayoutVars>
          <dgm:chMax val="0"/>
          <dgm:chPref val="0"/>
        </dgm:presLayoutVars>
      </dgm:prSet>
      <dgm:spPr/>
    </dgm:pt>
    <dgm:pt modelId="{99508457-DCC4-4636-AC92-9E2541836D55}" type="pres">
      <dgm:prSet presAssocID="{43536100-7BCA-4DB3-A5D0-BF9CBEFDBAF1}" presName="sibTrans" presStyleCnt="0"/>
      <dgm:spPr/>
    </dgm:pt>
    <dgm:pt modelId="{E55325FF-8D68-4543-935D-1D45059031E3}" type="pres">
      <dgm:prSet presAssocID="{C473E560-2F4E-4594-A8FD-65C12F0E5328}" presName="compNode" presStyleCnt="0"/>
      <dgm:spPr/>
    </dgm:pt>
    <dgm:pt modelId="{6CCAA378-B47A-4B49-A310-1F55CF63B470}" type="pres">
      <dgm:prSet presAssocID="{C473E560-2F4E-4594-A8FD-65C12F0E5328}" presName="bgRect" presStyleLbl="bgShp" presStyleIdx="2" presStyleCnt="3"/>
      <dgm:spPr/>
    </dgm:pt>
    <dgm:pt modelId="{F220CC37-06B7-4908-AD05-24F7146C26B6}" type="pres">
      <dgm:prSet presAssocID="{C473E560-2F4E-4594-A8FD-65C12F0E53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991B2E6-3B72-459B-A115-CC04C1B8E7B8}" type="pres">
      <dgm:prSet presAssocID="{C473E560-2F4E-4594-A8FD-65C12F0E5328}" presName="spaceRect" presStyleCnt="0"/>
      <dgm:spPr/>
    </dgm:pt>
    <dgm:pt modelId="{42BA0B81-13C0-46BA-8260-F01AF088E91C}" type="pres">
      <dgm:prSet presAssocID="{C473E560-2F4E-4594-A8FD-65C12F0E5328}" presName="parTx" presStyleLbl="revTx" presStyleIdx="2" presStyleCnt="3">
        <dgm:presLayoutVars>
          <dgm:chMax val="0"/>
          <dgm:chPref val="0"/>
        </dgm:presLayoutVars>
      </dgm:prSet>
      <dgm:spPr/>
    </dgm:pt>
  </dgm:ptLst>
  <dgm:cxnLst>
    <dgm:cxn modelId="{73D29833-6618-4475-A9DF-D0C0C06238E9}" type="presOf" srcId="{C473E560-2F4E-4594-A8FD-65C12F0E5328}" destId="{42BA0B81-13C0-46BA-8260-F01AF088E91C}" srcOrd="0" destOrd="0" presId="urn:microsoft.com/office/officeart/2018/2/layout/IconVerticalSolidList"/>
    <dgm:cxn modelId="{BB3CCB5E-59B2-4E0F-8A2F-1F6AE886D485}" type="presOf" srcId="{688F73F6-A940-4D30-8A78-B56B7D915EE8}" destId="{3AF8732A-D0BB-4651-B993-7946E1EA7200}" srcOrd="0" destOrd="0" presId="urn:microsoft.com/office/officeart/2018/2/layout/IconVerticalSolidList"/>
    <dgm:cxn modelId="{870B8267-253D-4F29-9541-417128F8D52C}" type="presOf" srcId="{710FF995-2E0C-4B66-92A1-C3A6923F196E}" destId="{4AEB11C2-0203-4751-910C-338008A796B3}" srcOrd="0" destOrd="0" presId="urn:microsoft.com/office/officeart/2018/2/layout/IconVerticalSolidList"/>
    <dgm:cxn modelId="{C81D404A-80A6-4F89-8DC6-C9413F1F5BD1}" srcId="{688F73F6-A940-4D30-8A78-B56B7D915EE8}" destId="{EE5533C1-1D10-4461-A289-F2CAF1E9DF6E}" srcOrd="1" destOrd="0" parTransId="{6C9C802A-9276-496B-A133-905B54197882}" sibTransId="{43536100-7BCA-4DB3-A5D0-BF9CBEFDBAF1}"/>
    <dgm:cxn modelId="{99DE3E73-443E-4FB1-AE1B-7EB15E1C9F37}" srcId="{688F73F6-A940-4D30-8A78-B56B7D915EE8}" destId="{C473E560-2F4E-4594-A8FD-65C12F0E5328}" srcOrd="2" destOrd="0" parTransId="{1E22FC52-250D-404A-8389-096154F3FD8E}" sibTransId="{6FAA8F5B-03F8-4A64-B02C-64B3ABACF653}"/>
    <dgm:cxn modelId="{B0F06A80-F51D-410C-814A-0B2F39D5BBA2}" type="presOf" srcId="{EE5533C1-1D10-4461-A289-F2CAF1E9DF6E}" destId="{D2BB191E-6660-4839-BB87-6A9C2B0E28C7}" srcOrd="0" destOrd="0" presId="urn:microsoft.com/office/officeart/2018/2/layout/IconVerticalSolidList"/>
    <dgm:cxn modelId="{737BACA3-09B1-4278-BE6E-A53DFFDD2568}" srcId="{688F73F6-A940-4D30-8A78-B56B7D915EE8}" destId="{710FF995-2E0C-4B66-92A1-C3A6923F196E}" srcOrd="0" destOrd="0" parTransId="{B4F6A0F6-8FDE-4816-A953-1B50D0B7CAAD}" sibTransId="{BB543B23-6F13-4893-9724-B7DE526F5CFC}"/>
    <dgm:cxn modelId="{4F8B794E-8F3B-41D1-BA78-D6E9CC06552E}" type="presParOf" srcId="{3AF8732A-D0BB-4651-B993-7946E1EA7200}" destId="{A1CF066F-D72B-4B61-B0C1-ADC8C08A0E1A}" srcOrd="0" destOrd="0" presId="urn:microsoft.com/office/officeart/2018/2/layout/IconVerticalSolidList"/>
    <dgm:cxn modelId="{3FBE2645-8779-4CCA-B787-4A277215512A}" type="presParOf" srcId="{A1CF066F-D72B-4B61-B0C1-ADC8C08A0E1A}" destId="{BB23C4D5-5B2C-448C-9F2E-932E8F662C50}" srcOrd="0" destOrd="0" presId="urn:microsoft.com/office/officeart/2018/2/layout/IconVerticalSolidList"/>
    <dgm:cxn modelId="{BFD0F8FF-703F-4495-B1F7-8DD7893797E4}" type="presParOf" srcId="{A1CF066F-D72B-4B61-B0C1-ADC8C08A0E1A}" destId="{AD858FB8-4371-458A-9F65-293D8A58789F}" srcOrd="1" destOrd="0" presId="urn:microsoft.com/office/officeart/2018/2/layout/IconVerticalSolidList"/>
    <dgm:cxn modelId="{761B7B08-2022-4687-8F15-E3E319CC428E}" type="presParOf" srcId="{A1CF066F-D72B-4B61-B0C1-ADC8C08A0E1A}" destId="{CEC622A6-FADC-4043-B057-668E3133A73C}" srcOrd="2" destOrd="0" presId="urn:microsoft.com/office/officeart/2018/2/layout/IconVerticalSolidList"/>
    <dgm:cxn modelId="{B336462E-88EF-4362-8CC1-E00EDC3EA1B7}" type="presParOf" srcId="{A1CF066F-D72B-4B61-B0C1-ADC8C08A0E1A}" destId="{4AEB11C2-0203-4751-910C-338008A796B3}" srcOrd="3" destOrd="0" presId="urn:microsoft.com/office/officeart/2018/2/layout/IconVerticalSolidList"/>
    <dgm:cxn modelId="{7FD56904-3303-40F4-BB18-3CEF86C8FDA9}" type="presParOf" srcId="{3AF8732A-D0BB-4651-B993-7946E1EA7200}" destId="{7A5705F7-CE18-467C-90A9-CE10B817BD53}" srcOrd="1" destOrd="0" presId="urn:microsoft.com/office/officeart/2018/2/layout/IconVerticalSolidList"/>
    <dgm:cxn modelId="{3A03D335-54ED-42C6-ACA1-6CED33E6C296}" type="presParOf" srcId="{3AF8732A-D0BB-4651-B993-7946E1EA7200}" destId="{AD08D6D5-A5F1-402B-A771-9157A51B39AE}" srcOrd="2" destOrd="0" presId="urn:microsoft.com/office/officeart/2018/2/layout/IconVerticalSolidList"/>
    <dgm:cxn modelId="{5DF2C62F-8992-4C35-B854-4E78622B389E}" type="presParOf" srcId="{AD08D6D5-A5F1-402B-A771-9157A51B39AE}" destId="{AAC771F7-7C80-4B4A-A9F0-785F0E41AFAD}" srcOrd="0" destOrd="0" presId="urn:microsoft.com/office/officeart/2018/2/layout/IconVerticalSolidList"/>
    <dgm:cxn modelId="{7FBC275F-4A5B-427A-933A-0D294FD63D60}" type="presParOf" srcId="{AD08D6D5-A5F1-402B-A771-9157A51B39AE}" destId="{915F4F45-04F0-4EB0-87C4-ABF807558752}" srcOrd="1" destOrd="0" presId="urn:microsoft.com/office/officeart/2018/2/layout/IconVerticalSolidList"/>
    <dgm:cxn modelId="{734749E7-99F2-48A4-8823-6A919D0B81B8}" type="presParOf" srcId="{AD08D6D5-A5F1-402B-A771-9157A51B39AE}" destId="{0B6DE8C8-4572-44C9-8BEC-68DB4299B2A6}" srcOrd="2" destOrd="0" presId="urn:microsoft.com/office/officeart/2018/2/layout/IconVerticalSolidList"/>
    <dgm:cxn modelId="{9A45D6D8-0A20-4645-B6A1-DE66B20CCF3A}" type="presParOf" srcId="{AD08D6D5-A5F1-402B-A771-9157A51B39AE}" destId="{D2BB191E-6660-4839-BB87-6A9C2B0E28C7}" srcOrd="3" destOrd="0" presId="urn:microsoft.com/office/officeart/2018/2/layout/IconVerticalSolidList"/>
    <dgm:cxn modelId="{A5F5B41C-E599-44B8-BB9A-C0B6618F7309}" type="presParOf" srcId="{3AF8732A-D0BB-4651-B993-7946E1EA7200}" destId="{99508457-DCC4-4636-AC92-9E2541836D55}" srcOrd="3" destOrd="0" presId="urn:microsoft.com/office/officeart/2018/2/layout/IconVerticalSolidList"/>
    <dgm:cxn modelId="{B99CC618-C859-43B4-B8EC-90D60C66E240}" type="presParOf" srcId="{3AF8732A-D0BB-4651-B993-7946E1EA7200}" destId="{E55325FF-8D68-4543-935D-1D45059031E3}" srcOrd="4" destOrd="0" presId="urn:microsoft.com/office/officeart/2018/2/layout/IconVerticalSolidList"/>
    <dgm:cxn modelId="{9177C8DF-345E-4EC8-AE11-FB53F479DCBC}" type="presParOf" srcId="{E55325FF-8D68-4543-935D-1D45059031E3}" destId="{6CCAA378-B47A-4B49-A310-1F55CF63B470}" srcOrd="0" destOrd="0" presId="urn:microsoft.com/office/officeart/2018/2/layout/IconVerticalSolidList"/>
    <dgm:cxn modelId="{8B505F1B-EFA9-4B7B-851D-1B22ED0B95C6}" type="presParOf" srcId="{E55325FF-8D68-4543-935D-1D45059031E3}" destId="{F220CC37-06B7-4908-AD05-24F7146C26B6}" srcOrd="1" destOrd="0" presId="urn:microsoft.com/office/officeart/2018/2/layout/IconVerticalSolidList"/>
    <dgm:cxn modelId="{3B096861-C2BB-49F0-906C-8993595D55F3}" type="presParOf" srcId="{E55325FF-8D68-4543-935D-1D45059031E3}" destId="{0991B2E6-3B72-459B-A115-CC04C1B8E7B8}" srcOrd="2" destOrd="0" presId="urn:microsoft.com/office/officeart/2018/2/layout/IconVerticalSolidList"/>
    <dgm:cxn modelId="{FD07AF13-7694-47E6-B1F2-16D8C7E79F7F}" type="presParOf" srcId="{E55325FF-8D68-4543-935D-1D45059031E3}" destId="{42BA0B81-13C0-46BA-8260-F01AF088E9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&amp; love, or will be negative, like anger &amp; fear?</a:t>
          </a:r>
          <a:endParaRPr lang="en-US" dirty="0"/>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region influence people's sentiments towards digital and robot pet companions? </a:t>
          </a:r>
          <a:endParaRPr lang="en-US" dirty="0"/>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2DAA7-91A0-4241-A472-43CC07A47BAB}"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9ECBF3D3-D88E-4A85-9C93-957848E13A83}">
      <dgm:prSet/>
      <dgm:spPr/>
      <dgm:t>
        <a:bodyPr/>
        <a:lstStyle/>
        <a:p>
          <a:r>
            <a:rPr lang="en-US" baseline="0" dirty="0"/>
            <a:t>The previous study's goal was to discover the topics and emotions that users experienced when communicating with </a:t>
          </a:r>
          <a:r>
            <a:rPr lang="en-US" baseline="0" dirty="0" err="1"/>
            <a:t>Replika</a:t>
          </a:r>
          <a:r>
            <a:rPr lang="en-US" baseline="0" dirty="0"/>
            <a:t>, a digital companion, based on 119,831 reviews of </a:t>
          </a:r>
          <a:r>
            <a:rPr lang="en-US" baseline="0" dirty="0" err="1"/>
            <a:t>Replika</a:t>
          </a:r>
          <a:r>
            <a:rPr lang="en-US" baseline="0" dirty="0"/>
            <a:t> collected by previous researchers from the Google Play Store and then subjected to sentiment analysis and topic modeling.</a:t>
          </a:r>
          <a:endParaRPr lang="en-US" dirty="0"/>
        </a:p>
      </dgm:t>
    </dgm:pt>
    <dgm:pt modelId="{3A96AE2F-C444-4638-8F2B-C9E3A1C19029}" type="parTrans" cxnId="{D57CF936-9EEB-4F1D-A5E8-BD7E05B5A0E6}">
      <dgm:prSet/>
      <dgm:spPr/>
      <dgm:t>
        <a:bodyPr/>
        <a:lstStyle/>
        <a:p>
          <a:endParaRPr lang="en-US"/>
        </a:p>
      </dgm:t>
    </dgm:pt>
    <dgm:pt modelId="{FC33FFD8-9FC7-44A3-9593-A1A119CC89A1}" type="sibTrans" cxnId="{D57CF936-9EEB-4F1D-A5E8-BD7E05B5A0E6}">
      <dgm:prSet/>
      <dgm:spPr/>
      <dgm:t>
        <a:bodyPr/>
        <a:lstStyle/>
        <a:p>
          <a:endParaRPr lang="en-US"/>
        </a:p>
      </dgm:t>
    </dgm:pt>
    <dgm:pt modelId="{F086BDEC-963A-494C-BD73-82B4877E187D}">
      <dgm:prSet/>
      <dgm:spPr/>
      <dgm:t>
        <a:bodyPr/>
        <a:lstStyle/>
        <a:p>
          <a:r>
            <a:rPr lang="en-US" baseline="0" dirty="0"/>
            <a:t>The results of the sentiment analysis show that most users really like the </a:t>
          </a:r>
          <a:r>
            <a:rPr lang="en-US" baseline="0" dirty="0" err="1"/>
            <a:t>Replika</a:t>
          </a:r>
          <a:r>
            <a:rPr lang="en-US" baseline="0" dirty="0"/>
            <a:t> application, and most users feel joy, happiness, and a sense of well-being.</a:t>
          </a:r>
          <a:endParaRPr lang="en-US" dirty="0"/>
        </a:p>
      </dgm:t>
    </dgm:pt>
    <dgm:pt modelId="{E5CC9D79-7967-4EC6-B0A3-3EF927F27A7B}" type="parTrans" cxnId="{BA51C219-2F25-41FE-AE1E-D13AAA138CC3}">
      <dgm:prSet/>
      <dgm:spPr/>
      <dgm:t>
        <a:bodyPr/>
        <a:lstStyle/>
        <a:p>
          <a:endParaRPr lang="en-US"/>
        </a:p>
      </dgm:t>
    </dgm:pt>
    <dgm:pt modelId="{0346631F-698A-4CC6-A16D-A4F3EC75AA92}" type="sibTrans" cxnId="{BA51C219-2F25-41FE-AE1E-D13AAA138CC3}">
      <dgm:prSet/>
      <dgm:spPr/>
      <dgm:t>
        <a:bodyPr/>
        <a:lstStyle/>
        <a:p>
          <a:endParaRPr lang="en-US"/>
        </a:p>
      </dgm:t>
    </dgm:pt>
    <dgm:pt modelId="{9BB1501D-16BB-4BA7-9A04-FBE903771098}" type="pres">
      <dgm:prSet presAssocID="{AC92DAA7-91A0-4241-A472-43CC07A47BAB}" presName="hierChild1" presStyleCnt="0">
        <dgm:presLayoutVars>
          <dgm:chPref val="1"/>
          <dgm:dir/>
          <dgm:animOne val="branch"/>
          <dgm:animLvl val="lvl"/>
          <dgm:resizeHandles/>
        </dgm:presLayoutVars>
      </dgm:prSet>
      <dgm:spPr/>
    </dgm:pt>
    <dgm:pt modelId="{EDAF80F5-1ADB-4BCC-A758-B42E44ECBB6A}" type="pres">
      <dgm:prSet presAssocID="{9ECBF3D3-D88E-4A85-9C93-957848E13A83}" presName="hierRoot1" presStyleCnt="0"/>
      <dgm:spPr/>
    </dgm:pt>
    <dgm:pt modelId="{2B863B02-507B-4AF1-9FCA-EF7C34378978}" type="pres">
      <dgm:prSet presAssocID="{9ECBF3D3-D88E-4A85-9C93-957848E13A83}" presName="composite" presStyleCnt="0"/>
      <dgm:spPr/>
    </dgm:pt>
    <dgm:pt modelId="{B1E4FC21-1886-4F22-BCE4-D18BE431CDF8}" type="pres">
      <dgm:prSet presAssocID="{9ECBF3D3-D88E-4A85-9C93-957848E13A83}" presName="background" presStyleLbl="node0" presStyleIdx="0" presStyleCnt="2"/>
      <dgm:spPr/>
    </dgm:pt>
    <dgm:pt modelId="{1EF2ADD4-C0FA-42D4-9777-C7E408B332E9}" type="pres">
      <dgm:prSet presAssocID="{9ECBF3D3-D88E-4A85-9C93-957848E13A83}" presName="text" presStyleLbl="fgAcc0" presStyleIdx="0" presStyleCnt="2">
        <dgm:presLayoutVars>
          <dgm:chPref val="3"/>
        </dgm:presLayoutVars>
      </dgm:prSet>
      <dgm:spPr/>
    </dgm:pt>
    <dgm:pt modelId="{11D789D6-26AF-4377-962D-B69457C98C25}" type="pres">
      <dgm:prSet presAssocID="{9ECBF3D3-D88E-4A85-9C93-957848E13A83}" presName="hierChild2" presStyleCnt="0"/>
      <dgm:spPr/>
    </dgm:pt>
    <dgm:pt modelId="{F2883082-734E-403F-BE22-C9B8DED6781C}" type="pres">
      <dgm:prSet presAssocID="{F086BDEC-963A-494C-BD73-82B4877E187D}" presName="hierRoot1" presStyleCnt="0"/>
      <dgm:spPr/>
    </dgm:pt>
    <dgm:pt modelId="{D892B0E9-F99D-4AC4-9A94-C00C48CF3E78}" type="pres">
      <dgm:prSet presAssocID="{F086BDEC-963A-494C-BD73-82B4877E187D}" presName="composite" presStyleCnt="0"/>
      <dgm:spPr/>
    </dgm:pt>
    <dgm:pt modelId="{96186F7B-3508-4402-B3FB-D4D422EAC662}" type="pres">
      <dgm:prSet presAssocID="{F086BDEC-963A-494C-BD73-82B4877E187D}" presName="background" presStyleLbl="node0" presStyleIdx="1" presStyleCnt="2"/>
      <dgm:spPr/>
    </dgm:pt>
    <dgm:pt modelId="{473581E1-1DCA-48C5-B75A-E1B3F26A213B}" type="pres">
      <dgm:prSet presAssocID="{F086BDEC-963A-494C-BD73-82B4877E187D}" presName="text" presStyleLbl="fgAcc0" presStyleIdx="1" presStyleCnt="2">
        <dgm:presLayoutVars>
          <dgm:chPref val="3"/>
        </dgm:presLayoutVars>
      </dgm:prSet>
      <dgm:spPr/>
    </dgm:pt>
    <dgm:pt modelId="{55C48919-3149-4F73-9D87-9D537CFFA646}" type="pres">
      <dgm:prSet presAssocID="{F086BDEC-963A-494C-BD73-82B4877E187D}" presName="hierChild2" presStyleCnt="0"/>
      <dgm:spPr/>
    </dgm:pt>
  </dgm:ptLst>
  <dgm:cxnLst>
    <dgm:cxn modelId="{BA51C219-2F25-41FE-AE1E-D13AAA138CC3}" srcId="{AC92DAA7-91A0-4241-A472-43CC07A47BAB}" destId="{F086BDEC-963A-494C-BD73-82B4877E187D}" srcOrd="1" destOrd="0" parTransId="{E5CC9D79-7967-4EC6-B0A3-3EF927F27A7B}" sibTransId="{0346631F-698A-4CC6-A16D-A4F3EC75AA92}"/>
    <dgm:cxn modelId="{39F6451D-6857-4A54-BABC-E69FB07F5AF1}" type="presOf" srcId="{9ECBF3D3-D88E-4A85-9C93-957848E13A83}" destId="{1EF2ADD4-C0FA-42D4-9777-C7E408B332E9}" srcOrd="0" destOrd="0" presId="urn:microsoft.com/office/officeart/2005/8/layout/hierarchy1"/>
    <dgm:cxn modelId="{D57CF936-9EEB-4F1D-A5E8-BD7E05B5A0E6}" srcId="{AC92DAA7-91A0-4241-A472-43CC07A47BAB}" destId="{9ECBF3D3-D88E-4A85-9C93-957848E13A83}" srcOrd="0" destOrd="0" parTransId="{3A96AE2F-C444-4638-8F2B-C9E3A1C19029}" sibTransId="{FC33FFD8-9FC7-44A3-9593-A1A119CC89A1}"/>
    <dgm:cxn modelId="{DE730A6B-E118-4FB1-A5A5-CF3A70DDBA67}" type="presOf" srcId="{F086BDEC-963A-494C-BD73-82B4877E187D}" destId="{473581E1-1DCA-48C5-B75A-E1B3F26A213B}" srcOrd="0" destOrd="0" presId="urn:microsoft.com/office/officeart/2005/8/layout/hierarchy1"/>
    <dgm:cxn modelId="{A760D7C4-BAF7-4C58-A355-0EC42CC58638}" type="presOf" srcId="{AC92DAA7-91A0-4241-A472-43CC07A47BAB}" destId="{9BB1501D-16BB-4BA7-9A04-FBE903771098}" srcOrd="0" destOrd="0" presId="urn:microsoft.com/office/officeart/2005/8/layout/hierarchy1"/>
    <dgm:cxn modelId="{A090E189-FB66-447A-8B56-2BDC892376B3}" type="presParOf" srcId="{9BB1501D-16BB-4BA7-9A04-FBE903771098}" destId="{EDAF80F5-1ADB-4BCC-A758-B42E44ECBB6A}" srcOrd="0" destOrd="0" presId="urn:microsoft.com/office/officeart/2005/8/layout/hierarchy1"/>
    <dgm:cxn modelId="{55FAC003-A8CD-454D-885B-0B74D08CBE6E}" type="presParOf" srcId="{EDAF80F5-1ADB-4BCC-A758-B42E44ECBB6A}" destId="{2B863B02-507B-4AF1-9FCA-EF7C34378978}" srcOrd="0" destOrd="0" presId="urn:microsoft.com/office/officeart/2005/8/layout/hierarchy1"/>
    <dgm:cxn modelId="{AD1CB9AD-FE74-420B-AD48-32432E7702C0}" type="presParOf" srcId="{2B863B02-507B-4AF1-9FCA-EF7C34378978}" destId="{B1E4FC21-1886-4F22-BCE4-D18BE431CDF8}" srcOrd="0" destOrd="0" presId="urn:microsoft.com/office/officeart/2005/8/layout/hierarchy1"/>
    <dgm:cxn modelId="{CF89E8E1-B74E-4AB0-8438-7FDD89334640}" type="presParOf" srcId="{2B863B02-507B-4AF1-9FCA-EF7C34378978}" destId="{1EF2ADD4-C0FA-42D4-9777-C7E408B332E9}" srcOrd="1" destOrd="0" presId="urn:microsoft.com/office/officeart/2005/8/layout/hierarchy1"/>
    <dgm:cxn modelId="{104A9521-3799-40B6-8FD3-4F8054929E08}" type="presParOf" srcId="{EDAF80F5-1ADB-4BCC-A758-B42E44ECBB6A}" destId="{11D789D6-26AF-4377-962D-B69457C98C25}" srcOrd="1" destOrd="0" presId="urn:microsoft.com/office/officeart/2005/8/layout/hierarchy1"/>
    <dgm:cxn modelId="{E9067E5A-E7B0-4E11-85D2-73D84E0F00C3}" type="presParOf" srcId="{9BB1501D-16BB-4BA7-9A04-FBE903771098}" destId="{F2883082-734E-403F-BE22-C9B8DED6781C}" srcOrd="1" destOrd="0" presId="urn:microsoft.com/office/officeart/2005/8/layout/hierarchy1"/>
    <dgm:cxn modelId="{5EBEF0ED-A434-485D-9C9D-422EC6E640AD}" type="presParOf" srcId="{F2883082-734E-403F-BE22-C9B8DED6781C}" destId="{D892B0E9-F99D-4AC4-9A94-C00C48CF3E78}" srcOrd="0" destOrd="0" presId="urn:microsoft.com/office/officeart/2005/8/layout/hierarchy1"/>
    <dgm:cxn modelId="{F1E07B77-DD25-4718-A290-1C3B2C6097BB}" type="presParOf" srcId="{D892B0E9-F99D-4AC4-9A94-C00C48CF3E78}" destId="{96186F7B-3508-4402-B3FB-D4D422EAC662}" srcOrd="0" destOrd="0" presId="urn:microsoft.com/office/officeart/2005/8/layout/hierarchy1"/>
    <dgm:cxn modelId="{93E27A28-1E8F-4515-86F4-882BDE60B08F}" type="presParOf" srcId="{D892B0E9-F99D-4AC4-9A94-C00C48CF3E78}" destId="{473581E1-1DCA-48C5-B75A-E1B3F26A213B}" srcOrd="1" destOrd="0" presId="urn:microsoft.com/office/officeart/2005/8/layout/hierarchy1"/>
    <dgm:cxn modelId="{6B389C0A-E2E7-4388-AA37-444ED49735C5}" type="presParOf" srcId="{F2883082-734E-403F-BE22-C9B8DED6781C}" destId="{55C48919-3149-4F73-9D87-9D537CFFA6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&amp; love, or will be negative, like anger &amp; fear?</a:t>
          </a:r>
        </a:p>
        <a:p>
          <a:r>
            <a:rPr lang="en-US" baseline="0" dirty="0">
              <a:solidFill>
                <a:srgbClr val="00B050"/>
              </a:solidFill>
            </a:rPr>
            <a:t>YES</a:t>
          </a:r>
          <a:endParaRPr lang="en-US" dirty="0">
            <a:solidFill>
              <a:srgbClr val="00B050"/>
            </a:solidFill>
          </a:endParaRPr>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region influence people's sentiments towards digital and robot pet companions?</a:t>
          </a:r>
          <a:br>
            <a:rPr lang="en-US" baseline="0" dirty="0"/>
          </a:br>
          <a:r>
            <a:rPr lang="en-US" baseline="0" dirty="0">
              <a:solidFill>
                <a:srgbClr val="C00000"/>
              </a:solidFill>
            </a:rPr>
            <a:t>NO </a:t>
          </a:r>
          <a:endParaRPr lang="en-US" dirty="0">
            <a:solidFill>
              <a:srgbClr val="C00000"/>
            </a:solidFill>
          </a:endParaRPr>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3C4D5-5B2C-448C-9F2E-932E8F662C50}">
      <dsp:nvSpPr>
        <dsp:cNvPr id="0" name=""/>
        <dsp:cNvSpPr/>
      </dsp:nvSpPr>
      <dsp:spPr>
        <a:xfrm>
          <a:off x="0" y="597"/>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58FB8-4371-458A-9F65-293D8A58789F}">
      <dsp:nvSpPr>
        <dsp:cNvPr id="0" name=""/>
        <dsp:cNvSpPr/>
      </dsp:nvSpPr>
      <dsp:spPr>
        <a:xfrm>
          <a:off x="423038" y="315254"/>
          <a:ext cx="769160" cy="7691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B11C2-0203-4751-910C-338008A796B3}">
      <dsp:nvSpPr>
        <dsp:cNvPr id="0" name=""/>
        <dsp:cNvSpPr/>
      </dsp:nvSpPr>
      <dsp:spPr>
        <a:xfrm>
          <a:off x="1615236" y="597"/>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a:t>This study is to find out whether geographic locations have an impact on emotion towards robotic and digital pet companions, using machine learning models and hypothesis testing. This investigation will show and assess different machine learning models for sentiment analysis on labeled datasets and pick the model with the best performance. </a:t>
          </a:r>
        </a:p>
      </dsp:txBody>
      <dsp:txXfrm>
        <a:off x="1615236" y="597"/>
        <a:ext cx="9662795" cy="1398472"/>
      </dsp:txXfrm>
    </dsp:sp>
    <dsp:sp modelId="{AAC771F7-7C80-4B4A-A9F0-785F0E41AFAD}">
      <dsp:nvSpPr>
        <dsp:cNvPr id="0" name=""/>
        <dsp:cNvSpPr/>
      </dsp:nvSpPr>
      <dsp:spPr>
        <a:xfrm>
          <a:off x="0" y="1748688"/>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5F4F45-04F0-4EB0-87C4-ABF807558752}">
      <dsp:nvSpPr>
        <dsp:cNvPr id="0" name=""/>
        <dsp:cNvSpPr/>
      </dsp:nvSpPr>
      <dsp:spPr>
        <a:xfrm>
          <a:off x="423038" y="2063344"/>
          <a:ext cx="769160" cy="7691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B191E-6660-4839-BB87-6A9C2B0E28C7}">
      <dsp:nvSpPr>
        <dsp:cNvPr id="0" name=""/>
        <dsp:cNvSpPr/>
      </dsp:nvSpPr>
      <dsp:spPr>
        <a:xfrm>
          <a:off x="1615236" y="1748688"/>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dirty="0"/>
            <a:t>This exploration will collect unlabeled data about digital robot companions from various regions, pre-process the information, and apply a chosen machine learning model to figure out sentiments in the unlabeled dataset. </a:t>
          </a:r>
        </a:p>
      </dsp:txBody>
      <dsp:txXfrm>
        <a:off x="1615236" y="1748688"/>
        <a:ext cx="9662795" cy="1398472"/>
      </dsp:txXfrm>
    </dsp:sp>
    <dsp:sp modelId="{6CCAA378-B47A-4B49-A310-1F55CF63B470}">
      <dsp:nvSpPr>
        <dsp:cNvPr id="0" name=""/>
        <dsp:cNvSpPr/>
      </dsp:nvSpPr>
      <dsp:spPr>
        <a:xfrm>
          <a:off x="0" y="3496779"/>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0CC37-06B7-4908-AD05-24F7146C26B6}">
      <dsp:nvSpPr>
        <dsp:cNvPr id="0" name=""/>
        <dsp:cNvSpPr/>
      </dsp:nvSpPr>
      <dsp:spPr>
        <a:xfrm>
          <a:off x="423038" y="3811435"/>
          <a:ext cx="769160" cy="7691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BA0B81-13C0-46BA-8260-F01AF088E91C}">
      <dsp:nvSpPr>
        <dsp:cNvPr id="0" name=""/>
        <dsp:cNvSpPr/>
      </dsp:nvSpPr>
      <dsp:spPr>
        <a:xfrm>
          <a:off x="1615236" y="3496779"/>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a:t>Then use chi-square to evaluate the connection between area and sentiment towards robot companions and find out whether there is a critical distinction in the sentiment between various locations. There will be discussion about the result, limitations, and its suggestions for understanding human-machine relationships in various zones. The investigation will give potential results for future research.</a:t>
          </a:r>
        </a:p>
      </dsp:txBody>
      <dsp:txXfrm>
        <a:off x="1615236" y="3496779"/>
        <a:ext cx="9662795" cy="13984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513941"/>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287016" y="727425"/>
          <a:ext cx="521848" cy="521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095881" y="513941"/>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1.  Will the majority sentiments about digital and robot pet companions be positive, like joy &amp; love, or will be negative, like anger &amp; fear?</a:t>
          </a:r>
          <a:endParaRPr lang="en-US" sz="2500" kern="1200" dirty="0"/>
        </a:p>
      </dsp:txBody>
      <dsp:txXfrm>
        <a:off x="1095881" y="513941"/>
        <a:ext cx="10184503" cy="948815"/>
      </dsp:txXfrm>
    </dsp:sp>
    <dsp:sp modelId="{391E5C4B-A254-44C4-BC98-D2C70548A6D7}">
      <dsp:nvSpPr>
        <dsp:cNvPr id="0" name=""/>
        <dsp:cNvSpPr/>
      </dsp:nvSpPr>
      <dsp:spPr>
        <a:xfrm>
          <a:off x="0" y="1699960"/>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287016" y="1913444"/>
          <a:ext cx="521848" cy="521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095881" y="1699960"/>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2. Does location/ region influence people's sentiments towards digital and robot pet companions? </a:t>
          </a:r>
          <a:endParaRPr lang="en-US" sz="2500" kern="1200" dirty="0"/>
        </a:p>
      </dsp:txBody>
      <dsp:txXfrm>
        <a:off x="1095881" y="1699960"/>
        <a:ext cx="10184503" cy="948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4FC21-1886-4F22-BCE4-D18BE431CDF8}">
      <dsp:nvSpPr>
        <dsp:cNvPr id="0" name=""/>
        <dsp:cNvSpPr/>
      </dsp:nvSpPr>
      <dsp:spPr>
        <a:xfrm>
          <a:off x="1372" y="334337"/>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EF2ADD4-C0FA-42D4-9777-C7E408B332E9}">
      <dsp:nvSpPr>
        <dsp:cNvPr id="0" name=""/>
        <dsp:cNvSpPr/>
      </dsp:nvSpPr>
      <dsp:spPr>
        <a:xfrm>
          <a:off x="536563" y="842768"/>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dirty="0"/>
            <a:t>The previous study's goal was to discover the topics and emotions that users experienced when communicating with </a:t>
          </a:r>
          <a:r>
            <a:rPr lang="en-US" sz="2100" kern="1200" baseline="0" dirty="0" err="1"/>
            <a:t>Replika</a:t>
          </a:r>
          <a:r>
            <a:rPr lang="en-US" sz="2100" kern="1200" baseline="0" dirty="0"/>
            <a:t>, a digital companion, based on 119,831 reviews of </a:t>
          </a:r>
          <a:r>
            <a:rPr lang="en-US" sz="2100" kern="1200" baseline="0" dirty="0" err="1"/>
            <a:t>Replika</a:t>
          </a:r>
          <a:r>
            <a:rPr lang="en-US" sz="2100" kern="1200" baseline="0" dirty="0"/>
            <a:t> collected by previous researchers from the Google Play Store and then subjected to sentiment analysis and topic modeling.</a:t>
          </a:r>
          <a:endParaRPr lang="en-US" sz="2100" kern="1200" dirty="0"/>
        </a:p>
      </dsp:txBody>
      <dsp:txXfrm>
        <a:off x="626147" y="932352"/>
        <a:ext cx="4637554" cy="2879450"/>
      </dsp:txXfrm>
    </dsp:sp>
    <dsp:sp modelId="{96186F7B-3508-4402-B3FB-D4D422EAC662}">
      <dsp:nvSpPr>
        <dsp:cNvPr id="0" name=""/>
        <dsp:cNvSpPr/>
      </dsp:nvSpPr>
      <dsp:spPr>
        <a:xfrm>
          <a:off x="5888477" y="334337"/>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73581E1-1DCA-48C5-B75A-E1B3F26A213B}">
      <dsp:nvSpPr>
        <dsp:cNvPr id="0" name=""/>
        <dsp:cNvSpPr/>
      </dsp:nvSpPr>
      <dsp:spPr>
        <a:xfrm>
          <a:off x="6423669" y="842768"/>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dirty="0"/>
            <a:t>The results of the sentiment analysis show that most users really like the </a:t>
          </a:r>
          <a:r>
            <a:rPr lang="en-US" sz="2100" kern="1200" baseline="0" dirty="0" err="1"/>
            <a:t>Replika</a:t>
          </a:r>
          <a:r>
            <a:rPr lang="en-US" sz="2100" kern="1200" baseline="0" dirty="0"/>
            <a:t> application, and most users feel joy, happiness, and a sense of well-being.</a:t>
          </a:r>
          <a:endParaRPr lang="en-US" sz="2100" kern="1200" dirty="0"/>
        </a:p>
      </dsp:txBody>
      <dsp:txXfrm>
        <a:off x="6513253" y="932352"/>
        <a:ext cx="4637554" cy="287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640619"/>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357761" y="906722"/>
          <a:ext cx="650475" cy="650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365997" y="640619"/>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844550">
            <a:lnSpc>
              <a:spcPct val="90000"/>
            </a:lnSpc>
            <a:spcBef>
              <a:spcPct val="0"/>
            </a:spcBef>
            <a:spcAft>
              <a:spcPct val="35000"/>
            </a:spcAft>
            <a:buNone/>
          </a:pPr>
          <a:r>
            <a:rPr lang="en-US" sz="1900" kern="1200" baseline="0" dirty="0"/>
            <a:t>1.  Will the majority sentiments about digital and robot pet companions be positive, like joy &amp; love, or will be negative, like anger &amp; fear?</a:t>
          </a:r>
        </a:p>
        <a:p>
          <a:pPr marL="0" lvl="0" indent="0" algn="l" defTabSz="844550">
            <a:lnSpc>
              <a:spcPct val="90000"/>
            </a:lnSpc>
            <a:spcBef>
              <a:spcPct val="0"/>
            </a:spcBef>
            <a:spcAft>
              <a:spcPct val="35000"/>
            </a:spcAft>
            <a:buNone/>
          </a:pPr>
          <a:r>
            <a:rPr lang="en-US" sz="1900" kern="1200" baseline="0" dirty="0">
              <a:solidFill>
                <a:srgbClr val="00B050"/>
              </a:solidFill>
            </a:rPr>
            <a:t>YES</a:t>
          </a:r>
          <a:endParaRPr lang="en-US" sz="1900" kern="1200" dirty="0">
            <a:solidFill>
              <a:srgbClr val="00B050"/>
            </a:solidFill>
          </a:endParaRPr>
        </a:p>
      </dsp:txBody>
      <dsp:txXfrm>
        <a:off x="1365997" y="640619"/>
        <a:ext cx="9272274" cy="1182681"/>
      </dsp:txXfrm>
    </dsp:sp>
    <dsp:sp modelId="{391E5C4B-A254-44C4-BC98-D2C70548A6D7}">
      <dsp:nvSpPr>
        <dsp:cNvPr id="0" name=""/>
        <dsp:cNvSpPr/>
      </dsp:nvSpPr>
      <dsp:spPr>
        <a:xfrm>
          <a:off x="0" y="2118971"/>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357761" y="2385075"/>
          <a:ext cx="650475" cy="650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365997" y="2118971"/>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844550">
            <a:lnSpc>
              <a:spcPct val="90000"/>
            </a:lnSpc>
            <a:spcBef>
              <a:spcPct val="0"/>
            </a:spcBef>
            <a:spcAft>
              <a:spcPct val="35000"/>
            </a:spcAft>
            <a:buNone/>
          </a:pPr>
          <a:r>
            <a:rPr lang="en-US" sz="1900" kern="1200" baseline="0" dirty="0"/>
            <a:t>2. Does location/ region influence people's sentiments towards digital and robot pet companions?</a:t>
          </a:r>
          <a:br>
            <a:rPr lang="en-US" sz="1900" kern="1200" baseline="0" dirty="0"/>
          </a:br>
          <a:r>
            <a:rPr lang="en-US" sz="1900" kern="1200" baseline="0" dirty="0">
              <a:solidFill>
                <a:srgbClr val="C00000"/>
              </a:solidFill>
            </a:rPr>
            <a:t>NO </a:t>
          </a:r>
          <a:endParaRPr lang="en-US" sz="1900" kern="1200" dirty="0">
            <a:solidFill>
              <a:srgbClr val="C00000"/>
            </a:solidFill>
          </a:endParaRPr>
        </a:p>
      </dsp:txBody>
      <dsp:txXfrm>
        <a:off x="1365997" y="2118971"/>
        <a:ext cx="9272274" cy="11826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8B6640-4434-C947-AC85-94372C485829}" type="datetimeFigureOut">
              <a:t>4/30/2023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A006C-87F7-1046-9D4F-BD72A970F1A2}" type="slidenum">
              <a:t>‹#›</a:t>
            </a:fld>
            <a:endParaRPr lang="de-DE"/>
          </a:p>
        </p:txBody>
      </p:sp>
    </p:spTree>
    <p:extLst>
      <p:ext uri="{BB962C8B-B14F-4D97-AF65-F5344CB8AC3E}">
        <p14:creationId xmlns:p14="http://schemas.microsoft.com/office/powerpoint/2010/main" val="1704508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7C82C-DD4D-490F-8868-2B1C3B47698B}" type="datetimeFigureOut">
              <a:rPr lang="en-GB" smtClean="0"/>
              <a:t>30/04/2023</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2CA58-6FD8-4ACA-9D1E-EE4A7346A6C8}" type="slidenum">
              <a:rPr lang="en-GB" smtClean="0"/>
              <a:t>‹#›</a:t>
            </a:fld>
            <a:endParaRPr lang="en-GB"/>
          </a:p>
        </p:txBody>
      </p:sp>
    </p:spTree>
    <p:extLst>
      <p:ext uri="{BB962C8B-B14F-4D97-AF65-F5344CB8AC3E}">
        <p14:creationId xmlns:p14="http://schemas.microsoft.com/office/powerpoint/2010/main" val="21768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renner Marketing">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331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Titel</a:t>
            </a:r>
            <a:br>
              <a:rPr lang="de-DE" sz="16000" dirty="0">
                <a:solidFill>
                  <a:schemeClr val="accent1"/>
                </a:solidFill>
              </a:rPr>
            </a:br>
            <a:r>
              <a:rPr lang="de-DE" sz="16000" dirty="0">
                <a:solidFill>
                  <a:schemeClr val="accent1"/>
                </a:solidFill>
              </a:rPr>
              <a:t>Folien</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391433214"/>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18133683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30.04.2023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Titel 1">
            <a:extLst>
              <a:ext uri="{FF2B5EF4-FFF2-40B4-BE49-F238E27FC236}">
                <a16:creationId xmlns:a16="http://schemas.microsoft.com/office/drawing/2014/main" id="{8E8AA2D5-69A5-FC4A-9601-75A0270BA72A}"/>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2810324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30.04.2023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Titel 1">
            <a:extLst>
              <a:ext uri="{FF2B5EF4-FFF2-40B4-BE49-F238E27FC236}">
                <a16:creationId xmlns:a16="http://schemas.microsoft.com/office/drawing/2014/main" id="{3EE8C08E-D435-8348-9302-041899BC9A6F}"/>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479976365"/>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30.04.2023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itel 1">
            <a:extLst>
              <a:ext uri="{FF2B5EF4-FFF2-40B4-BE49-F238E27FC236}">
                <a16:creationId xmlns:a16="http://schemas.microsoft.com/office/drawing/2014/main" id="{7C67EDD6-9114-6E41-98FC-E994DB2A5C60}"/>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01415834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30.04.2023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9" name="Titel 1">
            <a:extLst>
              <a:ext uri="{FF2B5EF4-FFF2-40B4-BE49-F238E27FC236}">
                <a16:creationId xmlns:a16="http://schemas.microsoft.com/office/drawing/2014/main" id="{FF4F8E0B-0E1B-9A42-8413-470B8F8BDD85}"/>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10924219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9684983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35521168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enner Extra 2z">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0560"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Marketing</a:t>
            </a:r>
            <a:br>
              <a:rPr lang="de-DE" sz="16000" dirty="0">
                <a:solidFill>
                  <a:schemeClr val="accent1"/>
                </a:solidFill>
              </a:rPr>
            </a:br>
            <a:r>
              <a:rPr lang="de-DE" sz="16000" dirty="0">
                <a:solidFill>
                  <a:schemeClr val="accent1"/>
                </a:solidFill>
              </a:rPr>
              <a:t>Farbe</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747928615"/>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rbe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5">
            <a:extLst>
              <a:ext uri="{FF2B5EF4-FFF2-40B4-BE49-F238E27FC236}">
                <a16:creationId xmlns:a16="http://schemas.microsoft.com/office/drawing/2014/main" id="{179D6AFE-0DF9-7F42-876B-641F5E686BF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4" name="Titel 6">
            <a:extLst>
              <a:ext uri="{FF2B5EF4-FFF2-40B4-BE49-F238E27FC236}">
                <a16:creationId xmlns:a16="http://schemas.microsoft.com/office/drawing/2014/main" id="{0F38BC59-83AE-B246-B711-ACB52AF30F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1244137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arbe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30.04.2023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5">
            <a:extLst>
              <a:ext uri="{FF2B5EF4-FFF2-40B4-BE49-F238E27FC236}">
                <a16:creationId xmlns:a16="http://schemas.microsoft.com/office/drawing/2014/main" id="{A44B238F-3080-E546-B812-C9AE270D3F7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3" name="Titel 6">
            <a:extLst>
              <a:ext uri="{FF2B5EF4-FFF2-40B4-BE49-F238E27FC236}">
                <a16:creationId xmlns:a16="http://schemas.microsoft.com/office/drawing/2014/main" id="{61652E88-5FE1-464D-9B20-5C8361E1CDC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18697516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Vollbild | groß">
    <p:bg>
      <p:bgPr>
        <a:solidFill>
          <a:schemeClr val="bg1"/>
        </a:solidFill>
        <a:effectLst/>
      </p:bgPr>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192000"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6" name="Bildplatzhalter 4">
            <a:extLst>
              <a:ext uri="{FF2B5EF4-FFF2-40B4-BE49-F238E27FC236}">
                <a16:creationId xmlns:a16="http://schemas.microsoft.com/office/drawing/2014/main" id="{36EFD81C-C954-BF49-BA62-1051E50058E8}"/>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6FCC6785-A792-114F-BC5E-78D4A114BA6A}"/>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4" name="Titel 1">
            <a:extLst>
              <a:ext uri="{FF2B5EF4-FFF2-40B4-BE49-F238E27FC236}">
                <a16:creationId xmlns:a16="http://schemas.microsoft.com/office/drawing/2014/main" id="{2148B433-7FC0-794A-89F6-B6762AA63500}"/>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15" name="Textplatzhalter 5">
            <a:extLst>
              <a:ext uri="{FF2B5EF4-FFF2-40B4-BE49-F238E27FC236}">
                <a16:creationId xmlns:a16="http://schemas.microsoft.com/office/drawing/2014/main" id="{8CC71CE8-520B-DB40-B418-D8F67565BD0B}"/>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0" name="Textplatzhalter 14">
            <a:extLst>
              <a:ext uri="{FF2B5EF4-FFF2-40B4-BE49-F238E27FC236}">
                <a16:creationId xmlns:a16="http://schemas.microsoft.com/office/drawing/2014/main" id="{13A157F3-E00B-924B-B69A-B723ED249F97}"/>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Tree>
    <p:extLst>
      <p:ext uri="{BB962C8B-B14F-4D97-AF65-F5344CB8AC3E}">
        <p14:creationId xmlns:p14="http://schemas.microsoft.com/office/powerpoint/2010/main" val="6831631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rbe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30.04.2023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platzhalter 5">
            <a:extLst>
              <a:ext uri="{FF2B5EF4-FFF2-40B4-BE49-F238E27FC236}">
                <a16:creationId xmlns:a16="http://schemas.microsoft.com/office/drawing/2014/main" id="{49462804-1FF2-E84F-A8CA-B69EBA26332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cap="all" baseline="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7" name="Titel 6">
            <a:extLst>
              <a:ext uri="{FF2B5EF4-FFF2-40B4-BE49-F238E27FC236}">
                <a16:creationId xmlns:a16="http://schemas.microsoft.com/office/drawing/2014/main" id="{ADDD9DCC-9C74-274E-A4AD-4AA7DD00D260}"/>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1949699633"/>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rbe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30.04.2023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platzhalter 5">
            <a:extLst>
              <a:ext uri="{FF2B5EF4-FFF2-40B4-BE49-F238E27FC236}">
                <a16:creationId xmlns:a16="http://schemas.microsoft.com/office/drawing/2014/main" id="{0FFB33AB-7F43-9245-A3E6-2E89F35FDC1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1" name="Titel 6">
            <a:extLst>
              <a:ext uri="{FF2B5EF4-FFF2-40B4-BE49-F238E27FC236}">
                <a16:creationId xmlns:a16="http://schemas.microsoft.com/office/drawing/2014/main" id="{AB656C25-98EF-F140-BB75-794BC7DC6E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58980229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rbe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30.04.2023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1" name="Textplatzhalter 5">
            <a:extLst>
              <a:ext uri="{FF2B5EF4-FFF2-40B4-BE49-F238E27FC236}">
                <a16:creationId xmlns:a16="http://schemas.microsoft.com/office/drawing/2014/main" id="{C69823DE-3F00-364A-807F-3F4FA5F048D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2" name="Titel 6">
            <a:extLst>
              <a:ext uri="{FF2B5EF4-FFF2-40B4-BE49-F238E27FC236}">
                <a16:creationId xmlns:a16="http://schemas.microsoft.com/office/drawing/2014/main" id="{92C08D9F-C965-9741-AB9B-15E2D1C8AA2B}"/>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96782210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rbe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ED06B77B-AFDF-5742-8D14-5847AE77938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F5C3B40D-5E0B-3C40-8C7C-9F03DBCDAA83}"/>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874334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rbe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30.04.2023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CE50955C-AEDF-204B-8317-E14B744DD281}"/>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2A28D097-F7E9-5F40-95D8-FC64EC3837F4}"/>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64941783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renner Specials">
    <p:bg>
      <p:bgPr>
        <a:solidFill>
          <a:schemeClr val="tx1"/>
        </a:solid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FCDF7C-9C72-5F44-B680-A8E81BA37978}"/>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Specials</a:t>
            </a:r>
          </a:p>
        </p:txBody>
      </p:sp>
      <p:sp>
        <p:nvSpPr>
          <p:cNvPr id="7" name="Rechtwinkliges Dreieck 6">
            <a:extLst>
              <a:ext uri="{FF2B5EF4-FFF2-40B4-BE49-F238E27FC236}">
                <a16:creationId xmlns:a16="http://schemas.microsoft.com/office/drawing/2014/main" id="{2971FCF4-25A8-274D-9986-90AC0E5F319C}"/>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EF98F0A7-0823-264B-BD0F-32619CF0E3F8}"/>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3299507279"/>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Headline 1z | Grafik oben Schwarz">
    <p:spTree>
      <p:nvGrpSpPr>
        <p:cNvPr id="1" name=""/>
        <p:cNvGrpSpPr/>
        <p:nvPr/>
      </p:nvGrpSpPr>
      <p:grpSpPr>
        <a:xfrm>
          <a:off x="0" y="0"/>
          <a:ext cx="0" cy="0"/>
          <a:chOff x="0" y="0"/>
          <a:chExt cx="0" cy="0"/>
        </a:xfrm>
      </p:grpSpPr>
      <p:sp>
        <p:nvSpPr>
          <p:cNvPr id="26" name="Freihandform 25">
            <a:extLst>
              <a:ext uri="{FF2B5EF4-FFF2-40B4-BE49-F238E27FC236}">
                <a16:creationId xmlns:a16="http://schemas.microsoft.com/office/drawing/2014/main" id="{D9AEF4E9-E50B-0A4D-BC46-FACCB6F39AC3}"/>
              </a:ext>
            </a:extLst>
          </p:cNvPr>
          <p:cNvSpPr/>
          <p:nvPr userDrawn="1"/>
        </p:nvSpPr>
        <p:spPr>
          <a:xfrm>
            <a:off x="0" y="0"/>
            <a:ext cx="12192000" cy="4454264"/>
          </a:xfrm>
          <a:custGeom>
            <a:avLst/>
            <a:gdLst>
              <a:gd name="connsiteX0" fmla="*/ 0 w 12192000"/>
              <a:gd name="connsiteY0" fmla="*/ 0 h 4454264"/>
              <a:gd name="connsiteX1" fmla="*/ 12192000 w 12192000"/>
              <a:gd name="connsiteY1" fmla="*/ 0 h 4454264"/>
              <a:gd name="connsiteX2" fmla="*/ 12192000 w 12192000"/>
              <a:gd name="connsiteY2" fmla="*/ 3601716 h 4454264"/>
              <a:gd name="connsiteX3" fmla="*/ 0 w 12192000"/>
              <a:gd name="connsiteY3" fmla="*/ 4454264 h 4454264"/>
            </a:gdLst>
            <a:ahLst/>
            <a:cxnLst>
              <a:cxn ang="0">
                <a:pos x="connsiteX0" y="connsiteY0"/>
              </a:cxn>
              <a:cxn ang="0">
                <a:pos x="connsiteX1" y="connsiteY1"/>
              </a:cxn>
              <a:cxn ang="0">
                <a:pos x="connsiteX2" y="connsiteY2"/>
              </a:cxn>
              <a:cxn ang="0">
                <a:pos x="connsiteX3" y="connsiteY3"/>
              </a:cxn>
            </a:cxnLst>
            <a:rect l="l" t="t" r="r" b="b"/>
            <a:pathLst>
              <a:path w="12192000" h="4454264">
                <a:moveTo>
                  <a:pt x="0" y="0"/>
                </a:moveTo>
                <a:lnTo>
                  <a:pt x="12192000" y="0"/>
                </a:lnTo>
                <a:lnTo>
                  <a:pt x="12192000" y="3601716"/>
                </a:lnTo>
                <a:lnTo>
                  <a:pt x="0" y="445426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A667D0E9-A085-1F44-A74A-809F92B9DFA4}" type="datetime1">
              <a:rPr lang="de-DE" smtClean="0"/>
              <a:t>30.04.2023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7" name="Textplatzhalter 15">
            <a:extLst>
              <a:ext uri="{FF2B5EF4-FFF2-40B4-BE49-F238E27FC236}">
                <a16:creationId xmlns:a16="http://schemas.microsoft.com/office/drawing/2014/main" id="{FAF5CAD9-490B-4E9E-BF28-342011D2053E}"/>
              </a:ext>
            </a:extLst>
          </p:cNvPr>
          <p:cNvSpPr>
            <a:spLocks noGrp="1"/>
          </p:cNvSpPr>
          <p:nvPr>
            <p:ph type="body" sz="quarter" idx="18" hasCustomPrompt="1"/>
          </p:nvPr>
        </p:nvSpPr>
        <p:spPr>
          <a:xfrm>
            <a:off x="4224338" y="4545013"/>
            <a:ext cx="3485590"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8" name="Textplatzhalter 15">
            <a:extLst>
              <a:ext uri="{FF2B5EF4-FFF2-40B4-BE49-F238E27FC236}">
                <a16:creationId xmlns:a16="http://schemas.microsoft.com/office/drawing/2014/main" id="{5914F5E7-08D4-44AD-B766-89D06AB4D65A}"/>
              </a:ext>
            </a:extLst>
          </p:cNvPr>
          <p:cNvSpPr>
            <a:spLocks noGrp="1"/>
          </p:cNvSpPr>
          <p:nvPr>
            <p:ph type="body" sz="quarter" idx="19" hasCustomPrompt="1"/>
          </p:nvPr>
        </p:nvSpPr>
        <p:spPr>
          <a:xfrm>
            <a:off x="7967664" y="4545013"/>
            <a:ext cx="3524588"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2" name="Inhaltsplatzhalter 24">
            <a:extLst>
              <a:ext uri="{FF2B5EF4-FFF2-40B4-BE49-F238E27FC236}">
                <a16:creationId xmlns:a16="http://schemas.microsoft.com/office/drawing/2014/main" id="{AB9E1D3E-E4F8-4AFF-89B2-407B55CCC81E}"/>
              </a:ext>
            </a:extLst>
          </p:cNvPr>
          <p:cNvSpPr>
            <a:spLocks noGrp="1"/>
          </p:cNvSpPr>
          <p:nvPr>
            <p:ph sz="quarter" idx="16" hasCustomPrompt="1"/>
          </p:nvPr>
        </p:nvSpPr>
        <p:spPr>
          <a:xfrm>
            <a:off x="442913" y="1592263"/>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3" name="Inhaltsplatzhalter 24">
            <a:extLst>
              <a:ext uri="{FF2B5EF4-FFF2-40B4-BE49-F238E27FC236}">
                <a16:creationId xmlns:a16="http://schemas.microsoft.com/office/drawing/2014/main" id="{F7F48B9D-6E26-4412-9AB5-D5D14F72F1CD}"/>
              </a:ext>
            </a:extLst>
          </p:cNvPr>
          <p:cNvSpPr>
            <a:spLocks noGrp="1"/>
          </p:cNvSpPr>
          <p:nvPr>
            <p:ph sz="quarter" idx="20" hasCustomPrompt="1"/>
          </p:nvPr>
        </p:nvSpPr>
        <p:spPr>
          <a:xfrm>
            <a:off x="4224338" y="1598671"/>
            <a:ext cx="3474926"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4" name="Inhaltsplatzhalter 24">
            <a:extLst>
              <a:ext uri="{FF2B5EF4-FFF2-40B4-BE49-F238E27FC236}">
                <a16:creationId xmlns:a16="http://schemas.microsoft.com/office/drawing/2014/main" id="{11455913-5E73-45AA-A76B-29E6D8A6CDD3}"/>
              </a:ext>
            </a:extLst>
          </p:cNvPr>
          <p:cNvSpPr>
            <a:spLocks noGrp="1"/>
          </p:cNvSpPr>
          <p:nvPr>
            <p:ph sz="quarter" idx="21" hasCustomPrompt="1"/>
          </p:nvPr>
        </p:nvSpPr>
        <p:spPr>
          <a:xfrm>
            <a:off x="7967663" y="1598671"/>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5" name="Textplatzhalter 15">
            <a:extLst>
              <a:ext uri="{FF2B5EF4-FFF2-40B4-BE49-F238E27FC236}">
                <a16:creationId xmlns:a16="http://schemas.microsoft.com/office/drawing/2014/main" id="{1F75CA6C-D0B8-9B44-84D4-7208E6C81747}"/>
              </a:ext>
            </a:extLst>
          </p:cNvPr>
          <p:cNvSpPr>
            <a:spLocks noGrp="1"/>
          </p:cNvSpPr>
          <p:nvPr>
            <p:ph type="body" sz="quarter" idx="22" hasCustomPrompt="1"/>
          </p:nvPr>
        </p:nvSpPr>
        <p:spPr>
          <a:xfrm>
            <a:off x="442913" y="4545013"/>
            <a:ext cx="3528562"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6" name="Titel 1">
            <a:extLst>
              <a:ext uri="{FF2B5EF4-FFF2-40B4-BE49-F238E27FC236}">
                <a16:creationId xmlns:a16="http://schemas.microsoft.com/office/drawing/2014/main" id="{CA28E1CF-0E75-354A-B452-4D12C37BC73C}"/>
              </a:ext>
            </a:extLst>
          </p:cNvPr>
          <p:cNvSpPr txBox="1">
            <a:spLocks/>
          </p:cNvSpPr>
          <p:nvPr userDrawn="1"/>
        </p:nvSpPr>
        <p:spPr>
          <a:xfrm>
            <a:off x="312842" y="353424"/>
            <a:ext cx="6148052" cy="470026"/>
          </a:xfrm>
          <a:prstGeom prst="rect">
            <a:avLst/>
          </a:prstGeom>
          <a:solidFill>
            <a:schemeClr val="tx2"/>
          </a:solidFill>
        </p:spPr>
        <p:txBody>
          <a:bodyPr wrap="none" lIns="115200" tIns="36000" rIns="115200" bIns="18000">
            <a:spAutoFit/>
          </a:bodyPr>
          <a:lst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a:lstStyle>
          <a:p>
            <a:r>
              <a:rPr lang="de-DE"/>
              <a:t>Mastertitelformat bearbeiten</a:t>
            </a:r>
            <a:endParaRPr lang="de-DE" dirty="0"/>
          </a:p>
        </p:txBody>
      </p:sp>
      <p:pic>
        <p:nvPicPr>
          <p:cNvPr id="19" name="Grafik 18" descr="Ein Bild, das Text enthält.&#10;&#10;Automatisch generierte Beschreibung">
            <a:extLst>
              <a:ext uri="{FF2B5EF4-FFF2-40B4-BE49-F238E27FC236}">
                <a16:creationId xmlns:a16="http://schemas.microsoft.com/office/drawing/2014/main" id="{C92756BD-01F3-EF47-A88B-548DFA82501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1z | Grafik oben Weiß">
    <p:spTree>
      <p:nvGrpSpPr>
        <p:cNvPr id="1" name=""/>
        <p:cNvGrpSpPr/>
        <p:nvPr/>
      </p:nvGrpSpPr>
      <p:grpSpPr>
        <a:xfrm>
          <a:off x="0" y="0"/>
          <a:ext cx="0" cy="0"/>
          <a:chOff x="0" y="0"/>
          <a:chExt cx="0" cy="0"/>
        </a:xfrm>
      </p:grpSpPr>
      <p:sp>
        <p:nvSpPr>
          <p:cNvPr id="22" name="Freihandform 21">
            <a:extLst>
              <a:ext uri="{FF2B5EF4-FFF2-40B4-BE49-F238E27FC236}">
                <a16:creationId xmlns:a16="http://schemas.microsoft.com/office/drawing/2014/main" id="{E5607EB6-8CDB-A04E-85AE-8A651614FB3B}"/>
              </a:ext>
            </a:extLst>
          </p:cNvPr>
          <p:cNvSpPr/>
          <p:nvPr userDrawn="1"/>
        </p:nvSpPr>
        <p:spPr>
          <a:xfrm>
            <a:off x="0" y="3630373"/>
            <a:ext cx="12192000" cy="3227627"/>
          </a:xfrm>
          <a:custGeom>
            <a:avLst/>
            <a:gdLst>
              <a:gd name="connsiteX0" fmla="*/ 12192000 w 12192000"/>
              <a:gd name="connsiteY0" fmla="*/ 0 h 3227627"/>
              <a:gd name="connsiteX1" fmla="*/ 12192000 w 12192000"/>
              <a:gd name="connsiteY1" fmla="*/ 3227627 h 3227627"/>
              <a:gd name="connsiteX2" fmla="*/ 0 w 12192000"/>
              <a:gd name="connsiteY2" fmla="*/ 3227627 h 3227627"/>
              <a:gd name="connsiteX3" fmla="*/ 0 w 12192000"/>
              <a:gd name="connsiteY3" fmla="*/ 852548 h 3227627"/>
            </a:gdLst>
            <a:ahLst/>
            <a:cxnLst>
              <a:cxn ang="0">
                <a:pos x="connsiteX0" y="connsiteY0"/>
              </a:cxn>
              <a:cxn ang="0">
                <a:pos x="connsiteX1" y="connsiteY1"/>
              </a:cxn>
              <a:cxn ang="0">
                <a:pos x="connsiteX2" y="connsiteY2"/>
              </a:cxn>
              <a:cxn ang="0">
                <a:pos x="connsiteX3" y="connsiteY3"/>
              </a:cxn>
            </a:cxnLst>
            <a:rect l="l" t="t" r="r" b="b"/>
            <a:pathLst>
              <a:path w="12192000" h="3227627">
                <a:moveTo>
                  <a:pt x="12192000" y="0"/>
                </a:moveTo>
                <a:lnTo>
                  <a:pt x="12192000" y="3227627"/>
                </a:lnTo>
                <a:lnTo>
                  <a:pt x="0" y="3227627"/>
                </a:lnTo>
                <a:lnTo>
                  <a:pt x="0" y="85254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F8FC7848-08BB-9448-B280-C08CC7411D8B}" type="datetime1">
              <a:rPr lang="de-DE" smtClean="0"/>
              <a:t>30.04.2023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7" name="Diagrammplatzhalter 6">
            <a:extLst>
              <a:ext uri="{FF2B5EF4-FFF2-40B4-BE49-F238E27FC236}">
                <a16:creationId xmlns:a16="http://schemas.microsoft.com/office/drawing/2014/main" id="{57422365-F1CE-A943-B33D-5561644FB79B}"/>
              </a:ext>
            </a:extLst>
          </p:cNvPr>
          <p:cNvSpPr>
            <a:spLocks noGrp="1"/>
          </p:cNvSpPr>
          <p:nvPr>
            <p:ph type="chart" sz="quarter" idx="20"/>
          </p:nvPr>
        </p:nvSpPr>
        <p:spPr>
          <a:xfrm>
            <a:off x="442913" y="1529149"/>
            <a:ext cx="3526401" cy="2160000"/>
          </a:xfrm>
        </p:spPr>
        <p:txBody>
          <a:bodyPr/>
          <a:lstStyle>
            <a:lvl1pPr marL="0" indent="0" algn="ctr">
              <a:buNone/>
              <a:defRPr/>
            </a:lvl1pPr>
          </a:lstStyle>
          <a:p>
            <a:r>
              <a:rPr lang="de-DE"/>
              <a:t>Diagramm durch Klicken auf Symbol hinzufügen</a:t>
            </a:r>
            <a:endParaRPr lang="de-DE" dirty="0"/>
          </a:p>
        </p:txBody>
      </p:sp>
      <p:sp>
        <p:nvSpPr>
          <p:cNvPr id="19" name="Diagrammplatzhalter 6">
            <a:extLst>
              <a:ext uri="{FF2B5EF4-FFF2-40B4-BE49-F238E27FC236}">
                <a16:creationId xmlns:a16="http://schemas.microsoft.com/office/drawing/2014/main" id="{759D297C-C84E-9140-B0FA-F132971F37BF}"/>
              </a:ext>
            </a:extLst>
          </p:cNvPr>
          <p:cNvSpPr>
            <a:spLocks noGrp="1"/>
          </p:cNvSpPr>
          <p:nvPr>
            <p:ph type="chart" sz="quarter" idx="21"/>
          </p:nvPr>
        </p:nvSpPr>
        <p:spPr>
          <a:xfrm>
            <a:off x="4224338" y="1529149"/>
            <a:ext cx="3507577" cy="2160000"/>
          </a:xfrm>
        </p:spPr>
        <p:txBody>
          <a:bodyPr/>
          <a:lstStyle>
            <a:lvl1pPr marL="0" indent="0" algn="ctr">
              <a:buNone/>
              <a:defRPr/>
            </a:lvl1pPr>
          </a:lstStyle>
          <a:p>
            <a:r>
              <a:rPr lang="de-DE"/>
              <a:t>Diagramm durch Klicken auf Symbol hinzufügen</a:t>
            </a:r>
          </a:p>
        </p:txBody>
      </p:sp>
      <p:sp>
        <p:nvSpPr>
          <p:cNvPr id="20" name="Diagrammplatzhalter 6">
            <a:extLst>
              <a:ext uri="{FF2B5EF4-FFF2-40B4-BE49-F238E27FC236}">
                <a16:creationId xmlns:a16="http://schemas.microsoft.com/office/drawing/2014/main" id="{4E4CB168-149F-124F-BF88-F7FB0648EDC8}"/>
              </a:ext>
            </a:extLst>
          </p:cNvPr>
          <p:cNvSpPr>
            <a:spLocks noGrp="1"/>
          </p:cNvSpPr>
          <p:nvPr>
            <p:ph type="chart" sz="quarter" idx="22"/>
          </p:nvPr>
        </p:nvSpPr>
        <p:spPr>
          <a:xfrm>
            <a:off x="7982402" y="1529149"/>
            <a:ext cx="3509849" cy="2160000"/>
          </a:xfrm>
        </p:spPr>
        <p:txBody>
          <a:bodyPr/>
          <a:lstStyle>
            <a:lvl1pPr marL="0" indent="0" algn="ctr">
              <a:buNone/>
              <a:defRPr/>
            </a:lvl1pPr>
          </a:lstStyle>
          <a:p>
            <a:r>
              <a:rPr lang="de-DE"/>
              <a:t>Diagramm durch Klicken auf Symbol hinzufügen</a:t>
            </a:r>
            <a:endParaRPr lang="de-DE" dirty="0"/>
          </a:p>
        </p:txBody>
      </p:sp>
      <p:sp>
        <p:nvSpPr>
          <p:cNvPr id="21" name="Textplatzhalter 15">
            <a:extLst>
              <a:ext uri="{FF2B5EF4-FFF2-40B4-BE49-F238E27FC236}">
                <a16:creationId xmlns:a16="http://schemas.microsoft.com/office/drawing/2014/main" id="{1255CEC0-0EDD-C242-B877-EDBAD5A8A85A}"/>
              </a:ext>
            </a:extLst>
          </p:cNvPr>
          <p:cNvSpPr>
            <a:spLocks noGrp="1"/>
          </p:cNvSpPr>
          <p:nvPr>
            <p:ph type="body" sz="quarter" idx="18" hasCustomPrompt="1"/>
          </p:nvPr>
        </p:nvSpPr>
        <p:spPr>
          <a:xfrm>
            <a:off x="4224338" y="4551161"/>
            <a:ext cx="3507577" cy="1865513"/>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3" name="Textplatzhalter 15">
            <a:extLst>
              <a:ext uri="{FF2B5EF4-FFF2-40B4-BE49-F238E27FC236}">
                <a16:creationId xmlns:a16="http://schemas.microsoft.com/office/drawing/2014/main" id="{CE79241A-8BEE-9C48-9425-3FCCA748E643}"/>
              </a:ext>
            </a:extLst>
          </p:cNvPr>
          <p:cNvSpPr>
            <a:spLocks noGrp="1"/>
          </p:cNvSpPr>
          <p:nvPr>
            <p:ph type="body" sz="quarter" idx="19" hasCustomPrompt="1"/>
          </p:nvPr>
        </p:nvSpPr>
        <p:spPr>
          <a:xfrm>
            <a:off x="7982402" y="4551161"/>
            <a:ext cx="3509849"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4" name="Textplatzhalter 15">
            <a:extLst>
              <a:ext uri="{FF2B5EF4-FFF2-40B4-BE49-F238E27FC236}">
                <a16:creationId xmlns:a16="http://schemas.microsoft.com/office/drawing/2014/main" id="{3914B0CF-B75A-7D4E-ABF7-E078A328C552}"/>
              </a:ext>
            </a:extLst>
          </p:cNvPr>
          <p:cNvSpPr>
            <a:spLocks noGrp="1"/>
          </p:cNvSpPr>
          <p:nvPr>
            <p:ph type="body" sz="quarter" idx="23" hasCustomPrompt="1"/>
          </p:nvPr>
        </p:nvSpPr>
        <p:spPr>
          <a:xfrm>
            <a:off x="461737" y="4551161"/>
            <a:ext cx="3507577"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6" name="Textplatzhalter 5">
            <a:extLst>
              <a:ext uri="{FF2B5EF4-FFF2-40B4-BE49-F238E27FC236}">
                <a16:creationId xmlns:a16="http://schemas.microsoft.com/office/drawing/2014/main" id="{309103B2-7D6B-EC4C-B621-695FDA372F6A}"/>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27" name="Titel 6">
            <a:extLst>
              <a:ext uri="{FF2B5EF4-FFF2-40B4-BE49-F238E27FC236}">
                <a16:creationId xmlns:a16="http://schemas.microsoft.com/office/drawing/2014/main" id="{2CBD3DEC-B5C6-AB4B-9FF0-397EDAD3FE8A}"/>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4219527278"/>
      </p:ext>
    </p:extLst>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
    <p:bg>
      <p:bgPr>
        <a:solidFill>
          <a:schemeClr val="tx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1FB8923F-5D14-B54D-83C1-CAEEA58BAC7F}" type="datetime1">
              <a:rPr lang="de-DE" smtClean="0"/>
              <a:t>30.04.2023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0" name="Textplatzhalter 5">
            <a:extLst>
              <a:ext uri="{FF2B5EF4-FFF2-40B4-BE49-F238E27FC236}">
                <a16:creationId xmlns:a16="http://schemas.microsoft.com/office/drawing/2014/main" id="{EF90EAAD-1AF4-884A-AFB6-5985CEC85E2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1" name="Titel 6">
            <a:extLst>
              <a:ext uri="{FF2B5EF4-FFF2-40B4-BE49-F238E27FC236}">
                <a16:creationId xmlns:a16="http://schemas.microsoft.com/office/drawing/2014/main" id="{20C4F1E3-3F31-7543-9031-CC1A0F343E12}"/>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9" name="Grafik 38" descr="Ein Bild, das Text enthält.&#10;&#10;Automatisch generierte Beschreibung">
            <a:extLst>
              <a:ext uri="{FF2B5EF4-FFF2-40B4-BE49-F238E27FC236}">
                <a16:creationId xmlns:a16="http://schemas.microsoft.com/office/drawing/2014/main" id="{99947B2D-CF45-204B-84C1-1F735A3D00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97009279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Grün">
    <p:bg>
      <p:bgPr>
        <a:solidFill>
          <a:schemeClr val="tx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F95F88DC-79E6-1C4C-8041-BD0543DAE3E2}" type="datetime1">
              <a:rPr lang="de-DE" smtClean="0"/>
              <a:t>30.04.2023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2" name="Textplatzhalter 5">
            <a:extLst>
              <a:ext uri="{FF2B5EF4-FFF2-40B4-BE49-F238E27FC236}">
                <a16:creationId xmlns:a16="http://schemas.microsoft.com/office/drawing/2014/main" id="{E6787D87-D97D-4A49-A612-D7067A475D3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3" name="Titel 6">
            <a:extLst>
              <a:ext uri="{FF2B5EF4-FFF2-40B4-BE49-F238E27FC236}">
                <a16:creationId xmlns:a16="http://schemas.microsoft.com/office/drawing/2014/main" id="{6A2810A6-09F0-914A-ACD9-D61645D028A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4" name="Grafik 33" descr="Ein Bild, das Text enthält.&#10;&#10;Automatisch generierte Beschreibung">
            <a:extLst>
              <a:ext uri="{FF2B5EF4-FFF2-40B4-BE49-F238E27FC236}">
                <a16:creationId xmlns:a16="http://schemas.microsoft.com/office/drawing/2014/main" id="{6CCAC7B7-2E33-DB4C-A384-29404697ADA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7845855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Vollbild | mittel">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1"/>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22" name="Rechteck 21">
            <a:extLst>
              <a:ext uri="{FF2B5EF4-FFF2-40B4-BE49-F238E27FC236}">
                <a16:creationId xmlns:a16="http://schemas.microsoft.com/office/drawing/2014/main" id="{584251C6-1208-4642-9E00-B15332AFDA96}"/>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487E4A6B-48F6-F445-A506-6E203B72F0FB}"/>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9" name="Textplatzhalter 14">
            <a:extLst>
              <a:ext uri="{FF2B5EF4-FFF2-40B4-BE49-F238E27FC236}">
                <a16:creationId xmlns:a16="http://schemas.microsoft.com/office/drawing/2014/main" id="{4E308A03-67AB-454F-930C-EF17E783CAE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9824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7105426" cy="802424"/>
          </a:xfrm>
          <a:prstGeom prst="rect">
            <a:avLst/>
          </a:prstGeom>
        </p:spPr>
        <p:txBody>
          <a:bodyPr lIns="180000" rIns="180000">
            <a:spAutoFit/>
          </a:bodyPr>
          <a:lstStyle>
            <a:lvl1pPr>
              <a:defRPr sz="5400" baseline="0"/>
            </a:lvl1pPr>
          </a:lstStyle>
          <a:p>
            <a:r>
              <a:rPr lang="de-DE"/>
              <a:t>Titelmasterformat durch Klicken bearbeiten</a:t>
            </a:r>
            <a:endParaRPr lang="de-DE" dirty="0"/>
          </a:p>
        </p:txBody>
      </p:sp>
      <p:sp>
        <p:nvSpPr>
          <p:cNvPr id="17" name="Titel 1">
            <a:extLst>
              <a:ext uri="{FF2B5EF4-FFF2-40B4-BE49-F238E27FC236}">
                <a16:creationId xmlns:a16="http://schemas.microsoft.com/office/drawing/2014/main" id="{C1F8B7DC-5080-B646-9FB8-969FEFA337DC}"/>
              </a:ext>
            </a:extLst>
          </p:cNvPr>
          <p:cNvSpPr txBox="1">
            <a:spLocks/>
          </p:cNvSpPr>
          <p:nvPr userDrawn="1"/>
        </p:nvSpPr>
        <p:spPr>
          <a:xfrm>
            <a:off x="-1" y="3805200"/>
            <a:ext cx="11067087" cy="802424"/>
          </a:xfrm>
          <a:prstGeom prst="rect">
            <a:avLst/>
          </a:prstGeom>
          <a:solidFill>
            <a:schemeClr val="accent1"/>
          </a:solidFill>
        </p:spPr>
        <p:txBody>
          <a:bodyPr wrap="none" lIns="180000" tIns="36000" rIns="180000" bIns="18000">
            <a:spAutoFit/>
          </a:bodyPr>
          <a:lstStyle>
            <a:lvl1pPr algn="l" defTabSz="914400" rtl="0" eaLnBrk="1" latinLnBrk="0" hangingPunct="1">
              <a:lnSpc>
                <a:spcPct val="90000"/>
              </a:lnSpc>
              <a:spcBef>
                <a:spcPct val="0"/>
              </a:spcBef>
              <a:buNone/>
              <a:defRPr lang="de-DE" sz="5400" kern="1200" cap="all" spc="-20" baseline="0" smtClean="0">
                <a:solidFill>
                  <a:schemeClr val="tx1"/>
                </a:solidFill>
                <a:latin typeface="Source Sans Pro Bold" panose="020B0703030503020204" pitchFamily="34" charset="0"/>
                <a:ea typeface="+mj-ea"/>
                <a:cs typeface="+mj-cs"/>
              </a:defRPr>
            </a:lvl1pPr>
          </a:lstStyle>
          <a:p>
            <a:r>
              <a:rPr lang="de-DE" dirty="0"/>
              <a:t>Mastertitelformat bearbeiten</a:t>
            </a:r>
          </a:p>
        </p:txBody>
      </p:sp>
    </p:spTree>
    <p:extLst>
      <p:ext uri="{BB962C8B-B14F-4D97-AF65-F5344CB8AC3E}">
        <p14:creationId xmlns:p14="http://schemas.microsoft.com/office/powerpoint/2010/main" val="11230550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Facts Weiß-Farbe">
    <p:bg>
      <p:bgPr>
        <a:solidFill>
          <a:schemeClr val="bg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8A5667DB-2839-644E-8444-80F2C4160D1F}" type="datetime1">
              <a:rPr lang="de-DE" smtClean="0"/>
              <a:t>30.04.2023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9" name="Textplatzhalter 5">
            <a:extLst>
              <a:ext uri="{FF2B5EF4-FFF2-40B4-BE49-F238E27FC236}">
                <a16:creationId xmlns:a16="http://schemas.microsoft.com/office/drawing/2014/main" id="{B03EE19B-0D0E-CB41-82E8-4963BA57A5A0}"/>
              </a:ext>
            </a:extLst>
          </p:cNvPr>
          <p:cNvSpPr>
            <a:spLocks noGrp="1"/>
          </p:cNvSpPr>
          <p:nvPr>
            <p:ph type="body" sz="quarter" idx="36"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0" name="Titel 6">
            <a:extLst>
              <a:ext uri="{FF2B5EF4-FFF2-40B4-BE49-F238E27FC236}">
                <a16:creationId xmlns:a16="http://schemas.microsoft.com/office/drawing/2014/main" id="{5D7AE2FC-A8B4-9949-A25D-F901070EF89C}"/>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73436705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A7E7CA8-13E0-BB4F-BE70-08AD122CCF9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50010622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Zitat auf Farb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113F164-3D99-614C-B3EB-CB44C67DE95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337656576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nke">
    <p:bg>
      <p:bgPr>
        <a:solidFill>
          <a:schemeClr val="tx1"/>
        </a:solidFill>
        <a:effectLst/>
      </p:bgPr>
    </p:bg>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7827CE9-3BC2-4F5B-8005-CACD0FF856C5}"/>
              </a:ext>
            </a:extLst>
          </p:cNvPr>
          <p:cNvSpPr>
            <a:spLocks noGrp="1"/>
          </p:cNvSpPr>
          <p:nvPr>
            <p:ph type="body" sz="quarter" idx="13" hasCustomPrompt="1"/>
          </p:nvPr>
        </p:nvSpPr>
        <p:spPr>
          <a:xfrm>
            <a:off x="445619" y="5161917"/>
            <a:ext cx="5511798" cy="1310889"/>
          </a:xfrm>
        </p:spPr>
        <p:txBody>
          <a:bodyPr anchor="b"/>
          <a:lstStyle>
            <a:lvl1pPr marL="0" indent="0">
              <a:spcBef>
                <a:spcPts val="0"/>
              </a:spcBef>
              <a:spcAft>
                <a:spcPts val="0"/>
              </a:spcAft>
              <a:buNone/>
              <a:defRPr>
                <a:solidFill>
                  <a:schemeClr val="bg1"/>
                </a:solidFill>
              </a:defRPr>
            </a:lvl1pPr>
            <a:lvl2pPr marL="180975" indent="0">
              <a:buNone/>
              <a:defRPr/>
            </a:lvl2pPr>
          </a:lstStyle>
          <a:p>
            <a:pPr lvl="0"/>
            <a:r>
              <a:rPr lang="de-DE" dirty="0"/>
              <a:t>Adresse bearbeiten</a:t>
            </a:r>
          </a:p>
        </p:txBody>
      </p:sp>
      <p:sp>
        <p:nvSpPr>
          <p:cNvPr id="9" name="Textplatzhalter 7">
            <a:extLst>
              <a:ext uri="{FF2B5EF4-FFF2-40B4-BE49-F238E27FC236}">
                <a16:creationId xmlns:a16="http://schemas.microsoft.com/office/drawing/2014/main" id="{7D12C8C9-B1DD-4D00-93FD-1A3B0EEEC76D}"/>
              </a:ext>
            </a:extLst>
          </p:cNvPr>
          <p:cNvSpPr>
            <a:spLocks noGrp="1"/>
          </p:cNvSpPr>
          <p:nvPr>
            <p:ph type="body" sz="quarter" idx="14" hasCustomPrompt="1"/>
          </p:nvPr>
        </p:nvSpPr>
        <p:spPr>
          <a:xfrm>
            <a:off x="6438275" y="5167313"/>
            <a:ext cx="5310814" cy="1310889"/>
          </a:xfrm>
        </p:spPr>
        <p:txBody>
          <a:bodyPr anchor="b"/>
          <a:lstStyle>
            <a:lvl1pPr marL="0" marR="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solidFill>
                  <a:schemeClr val="bg1"/>
                </a:solidFill>
              </a:defRPr>
            </a:lvl1pPr>
            <a:lvl2pPr marL="180975" indent="0">
              <a:buNone/>
              <a:defRPr/>
            </a:lvl2pPr>
          </a:lstStyle>
          <a:p>
            <a:pPr lvl="0"/>
            <a:r>
              <a:rPr lang="de-DE" dirty="0"/>
              <a:t>Ansprechpartner Name</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Telefon</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E-Mail</a:t>
            </a:r>
          </a:p>
        </p:txBody>
      </p:sp>
      <p:sp>
        <p:nvSpPr>
          <p:cNvPr id="6"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875367"/>
            <a:ext cx="3695793" cy="1105678"/>
          </a:xfrm>
          <a:prstGeom prst="rect">
            <a:avLst/>
          </a:prstGeom>
          <a:solidFill>
            <a:schemeClr val="accent1"/>
          </a:solidFill>
        </p:spPr>
        <p:txBody>
          <a:bodyPr vert="horz" wrap="none" lIns="360000" tIns="36000" rIns="360000" bIns="36000" rtlCol="0" anchor="t">
            <a:spAutoFit/>
          </a:bodyPr>
          <a:lstStyle>
            <a:lvl1pPr>
              <a:defRPr lang="de-DE" sz="7600" b="1" i="0" spc="20" dirty="0">
                <a:latin typeface="Source Sans Pro" panose="020B0503030403020204" pitchFamily="34" charset="0"/>
                <a:ea typeface="Source Sans Pro" panose="020B0503030403020204" pitchFamily="34" charset="0"/>
                <a:cs typeface="+mn-cs"/>
              </a:defRPr>
            </a:lvl1pPr>
          </a:lstStyle>
          <a:p>
            <a:pPr marL="0" lvl="0" indent="0" fontAlgn="t">
              <a:lnSpc>
                <a:spcPts val="7660"/>
              </a:lnSpc>
              <a:spcBef>
                <a:spcPts val="0"/>
              </a:spcBef>
              <a:spcAft>
                <a:spcPts val="0"/>
              </a:spcAft>
              <a:buClr>
                <a:schemeClr val="accent5"/>
              </a:buClr>
              <a:buSzPct val="120000"/>
              <a:buFont typeface="Wingdings" pitchFamily="2" charset="2"/>
            </a:pPr>
            <a:r>
              <a:rPr lang="de-DE" dirty="0"/>
              <a:t>Danke</a:t>
            </a:r>
          </a:p>
        </p:txBody>
      </p:sp>
      <p:pic>
        <p:nvPicPr>
          <p:cNvPr id="7" name="Grafik 6">
            <a:extLst>
              <a:ext uri="{FF2B5EF4-FFF2-40B4-BE49-F238E27FC236}">
                <a16:creationId xmlns:a16="http://schemas.microsoft.com/office/drawing/2014/main" id="{B1FB4CFC-15F3-5E41-AC4D-CBE25F68B19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274510"/>
            <a:ext cx="203691" cy="203691"/>
          </a:xfrm>
          <a:prstGeom prst="rect">
            <a:avLst/>
          </a:prstGeom>
        </p:spPr>
      </p:pic>
      <p:pic>
        <p:nvPicPr>
          <p:cNvPr id="11" name="Grafik 10">
            <a:extLst>
              <a:ext uri="{FF2B5EF4-FFF2-40B4-BE49-F238E27FC236}">
                <a16:creationId xmlns:a16="http://schemas.microsoft.com/office/drawing/2014/main" id="{E54A1DDF-4DCE-0840-A551-176D3F75B32F}"/>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3303" y="5949845"/>
            <a:ext cx="205199" cy="205199"/>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477A673-382D-AC49-B7F5-765418761133}"/>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Vollbild | klein">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A93CAE66-46E4-4D41-885B-286AEA4B9953}"/>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EC68FA23-F3AB-ED4F-A7A5-4B751EC4F955}"/>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14">
            <a:extLst>
              <a:ext uri="{FF2B5EF4-FFF2-40B4-BE49-F238E27FC236}">
                <a16:creationId xmlns:a16="http://schemas.microsoft.com/office/drawing/2014/main" id="{78894B3C-B646-A641-822F-D41B0057695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5108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5131612" cy="579600"/>
          </a:xfrm>
          <a:prstGeom prst="rect">
            <a:avLst/>
          </a:prstGeom>
        </p:spPr>
        <p:txBody>
          <a:bodyPr lIns="216000" rIns="180000">
            <a:spAutoFit/>
          </a:bodyPr>
          <a:lstStyle>
            <a:lvl1pPr>
              <a:defRPr sz="3800" baseline="0"/>
            </a:lvl1pPr>
          </a:lstStyle>
          <a:p>
            <a:r>
              <a:rPr lang="de-DE"/>
              <a:t>Titelmasterformat durch Klicken bearbeiten</a:t>
            </a:r>
            <a:endParaRPr lang="de-DE" dirty="0"/>
          </a:p>
        </p:txBody>
      </p:sp>
      <p:sp>
        <p:nvSpPr>
          <p:cNvPr id="14" name="Textplatzhalter 5">
            <a:extLst>
              <a:ext uri="{FF2B5EF4-FFF2-40B4-BE49-F238E27FC236}">
                <a16:creationId xmlns:a16="http://schemas.microsoft.com/office/drawing/2014/main" id="{46DAFD90-7CC4-AB41-AB51-F5A83EFDD7DF}"/>
              </a:ext>
            </a:extLst>
          </p:cNvPr>
          <p:cNvSpPr>
            <a:spLocks noGrp="1"/>
          </p:cNvSpPr>
          <p:nvPr>
            <p:ph type="body" sz="quarter" idx="25" hasCustomPrompt="1"/>
          </p:nvPr>
        </p:nvSpPr>
        <p:spPr>
          <a:xfrm>
            <a:off x="-1" y="3560110"/>
            <a:ext cx="8409555" cy="580825"/>
          </a:xfrm>
          <a:solidFill>
            <a:schemeClr val="accent1"/>
          </a:solidFill>
        </p:spPr>
        <p:txBody>
          <a:bodyPr wrap="none" lIns="216000" tIns="36000" rIns="216000" bIns="18000">
            <a:spAutoFit/>
          </a:bodyPr>
          <a:lstStyle>
            <a:lvl1pPr marL="0" indent="0">
              <a:lnSpc>
                <a:spcPct val="90000"/>
              </a:lnSpc>
              <a:buFontTx/>
              <a:buNone/>
              <a:defRPr sz="38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Tree>
    <p:extLst>
      <p:ext uri="{BB962C8B-B14F-4D97-AF65-F5344CB8AC3E}">
        <p14:creationId xmlns:p14="http://schemas.microsoft.com/office/powerpoint/2010/main" val="28929271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chwarz | groß">
    <p:bg>
      <p:bgPr>
        <a:solidFill>
          <a:schemeClr val="tx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867E666A-3FE3-DE4E-8157-B8087F1E546F}"/>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platzhalter 14">
            <a:extLst>
              <a:ext uri="{FF2B5EF4-FFF2-40B4-BE49-F238E27FC236}">
                <a16:creationId xmlns:a16="http://schemas.microsoft.com/office/drawing/2014/main" id="{659ECD9D-327B-BD43-AE65-547D4909DB50}"/>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8" name="Textplatzhalter 20">
            <a:extLst>
              <a:ext uri="{FF2B5EF4-FFF2-40B4-BE49-F238E27FC236}">
                <a16:creationId xmlns:a16="http://schemas.microsoft.com/office/drawing/2014/main" id="{36CEB070-DE3D-3E4F-A29A-9605005A0B7A}"/>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9" name="Titel 1">
            <a:extLst>
              <a:ext uri="{FF2B5EF4-FFF2-40B4-BE49-F238E27FC236}">
                <a16:creationId xmlns:a16="http://schemas.microsoft.com/office/drawing/2014/main" id="{B0EE2ACC-D9C5-294F-BC76-98EC7A45C9F2}"/>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20" name="Textplatzhalter 5">
            <a:extLst>
              <a:ext uri="{FF2B5EF4-FFF2-40B4-BE49-F238E27FC236}">
                <a16:creationId xmlns:a16="http://schemas.microsoft.com/office/drawing/2014/main" id="{DF645982-D6F4-D348-BE36-AA4BB7CC2B04}"/>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22" name="Textplatzhalter 3">
            <a:extLst>
              <a:ext uri="{FF2B5EF4-FFF2-40B4-BE49-F238E27FC236}">
                <a16:creationId xmlns:a16="http://schemas.microsoft.com/office/drawing/2014/main" id="{4F6F4792-D880-CA41-A89F-220A09309282}"/>
              </a:ext>
            </a:extLst>
          </p:cNvPr>
          <p:cNvSpPr>
            <a:spLocks noGrp="1"/>
          </p:cNvSpPr>
          <p:nvPr>
            <p:ph type="body" sz="quarter" idx="20" hasCustomPrompt="1"/>
          </p:nvPr>
        </p:nvSpPr>
        <p:spPr>
          <a:xfrm>
            <a:off x="0" y="2563541"/>
            <a:ext cx="2616303" cy="265260"/>
          </a:xfrm>
          <a:solidFill>
            <a:schemeClr val="bg1"/>
          </a:solidFill>
        </p:spPr>
        <p:txBody>
          <a:bodyPr wrap="none" lIns="216000" tIns="18000" rIns="2160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10" name="Bildplatzhalter 4">
            <a:extLst>
              <a:ext uri="{FF2B5EF4-FFF2-40B4-BE49-F238E27FC236}">
                <a16:creationId xmlns:a16="http://schemas.microsoft.com/office/drawing/2014/main" id="{49CD7426-1C4B-9648-B1AD-168CCE9F7E15}"/>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Tree>
    <p:extLst>
      <p:ext uri="{BB962C8B-B14F-4D97-AF65-F5344CB8AC3E}">
        <p14:creationId xmlns:p14="http://schemas.microsoft.com/office/powerpoint/2010/main" val="136835370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einstieg Primärfarbe">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bg1"/>
          </a:solidFill>
        </p:spPr>
        <p:txBody>
          <a:bodyPr wrap="none" lIns="216000" tIns="36000" rIns="216000" bIns="36000" anchor="t" anchorCtr="0">
            <a:spAutoFit/>
          </a:bodyPr>
          <a:lstStyle>
            <a:lvl1pPr algn="l" fontAlgn="t">
              <a:lnSpc>
                <a:spcPts val="3860"/>
              </a:lnSpc>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041120526"/>
      </p:ext>
    </p:extLst>
  </p:cSld>
  <p:clrMapOvr>
    <a:masterClrMapping/>
  </p:clrMapOvr>
  <p:extLst>
    <p:ext uri="{DCECCB84-F9BA-43D5-87BE-67443E8EF086}">
      <p15:sldGuideLst xmlns:p15="http://schemas.microsoft.com/office/powerpoint/2012/main">
        <p15:guide id="13" orient="horz" pos="1612" userDrawn="1">
          <p15:clr>
            <a:srgbClr val="FBAE40"/>
          </p15:clr>
        </p15:guide>
        <p15:guide id="15" orient="horz" pos="244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einstieg Primärfarbe mit Zusatzinfo">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4201673" cy="594000"/>
          </a:xfrm>
          <a:prstGeom prst="rect">
            <a:avLst/>
          </a:prstGeom>
          <a:solidFill>
            <a:schemeClr val="bg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
        <p:nvSpPr>
          <p:cNvPr id="9" name="Rechteck 8">
            <a:extLst>
              <a:ext uri="{FF2B5EF4-FFF2-40B4-BE49-F238E27FC236}">
                <a16:creationId xmlns:a16="http://schemas.microsoft.com/office/drawing/2014/main" id="{E76077B5-74B1-2F41-8145-A1A4E650921D}"/>
              </a:ext>
            </a:extLst>
          </p:cNvPr>
          <p:cNvSpPr/>
          <p:nvPr userDrawn="1"/>
        </p:nvSpPr>
        <p:spPr>
          <a:xfrm rot="-240000">
            <a:off x="6103513" y="1529134"/>
            <a:ext cx="6310622" cy="465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a:extLst>
              <a:ext uri="{FF2B5EF4-FFF2-40B4-BE49-F238E27FC236}">
                <a16:creationId xmlns:a16="http://schemas.microsoft.com/office/drawing/2014/main" id="{F94473D9-48C7-564E-80AB-80B749B9B57F}"/>
              </a:ext>
            </a:extLst>
          </p:cNvPr>
          <p:cNvSpPr>
            <a:spLocks noGrp="1"/>
          </p:cNvSpPr>
          <p:nvPr>
            <p:ph idx="1" hasCustomPrompt="1"/>
          </p:nvPr>
        </p:nvSpPr>
        <p:spPr>
          <a:xfrm>
            <a:off x="7048669" y="2384425"/>
            <a:ext cx="3819525" cy="3590925"/>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extplatzhalter 3">
            <a:extLst>
              <a:ext uri="{FF2B5EF4-FFF2-40B4-BE49-F238E27FC236}">
                <a16:creationId xmlns:a16="http://schemas.microsoft.com/office/drawing/2014/main" id="{3469EDBC-A364-9A45-BE1D-0C5F095B15EE}"/>
              </a:ext>
            </a:extLst>
          </p:cNvPr>
          <p:cNvSpPr>
            <a:spLocks noGrp="1"/>
          </p:cNvSpPr>
          <p:nvPr>
            <p:ph type="body" sz="quarter" idx="20" hasCustomPrompt="1"/>
          </p:nvPr>
        </p:nvSpPr>
        <p:spPr>
          <a:xfrm>
            <a:off x="7042150" y="1904037"/>
            <a:ext cx="2378730" cy="265260"/>
          </a:xfrm>
          <a:solidFill>
            <a:schemeClr val="tx1"/>
          </a:solidFill>
        </p:spPr>
        <p:txBody>
          <a:bodyPr wrap="none" lIns="93600" tIns="18000" rIns="936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Tree>
    <p:extLst>
      <p:ext uri="{BB962C8B-B14F-4D97-AF65-F5344CB8AC3E}">
        <p14:creationId xmlns:p14="http://schemas.microsoft.com/office/powerpoint/2010/main" val="2008986735"/>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einstieg Grau">
    <p:bg>
      <p:bgPr>
        <a:solidFill>
          <a:schemeClr val="accent3"/>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accent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accent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90127573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renner Basic 2z">
    <p:bg>
      <p:bgPr>
        <a:solidFill>
          <a:schemeClr val="tx1"/>
        </a:solidFill>
        <a:effectLst/>
      </p:bgPr>
    </p:bg>
    <p:spTree>
      <p:nvGrpSpPr>
        <p:cNvPr id="1" name=""/>
        <p:cNvGrpSpPr/>
        <p:nvPr/>
      </p:nvGrpSpPr>
      <p:grpSpPr>
        <a:xfrm>
          <a:off x="0" y="0"/>
          <a:ext cx="0" cy="0"/>
          <a:chOff x="0" y="0"/>
          <a:chExt cx="0" cy="0"/>
        </a:xfrm>
      </p:grpSpPr>
      <p:sp>
        <p:nvSpPr>
          <p:cNvPr id="7" name="Rechtwinkliges Dreieck 6">
            <a:extLst>
              <a:ext uri="{FF2B5EF4-FFF2-40B4-BE49-F238E27FC236}">
                <a16:creationId xmlns:a16="http://schemas.microsoft.com/office/drawing/2014/main" id="{C78F12D4-CCFC-C24B-A63A-1C7D592AAA82}"/>
              </a:ext>
            </a:extLst>
          </p:cNvPr>
          <p:cNvSpPr/>
          <p:nvPr userDrawn="1"/>
        </p:nvSpPr>
        <p:spPr>
          <a:xfrm rot="13500000">
            <a:off x="6440705" y="1272118"/>
            <a:ext cx="4341010" cy="434101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7A7FB39C-6163-1546-8B5D-8A3C5157833C}"/>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bg1"/>
                </a:solidFill>
              </a:rPr>
              <a:t>Basic</a:t>
            </a:r>
            <a:br>
              <a:rPr lang="de-DE" sz="16000" dirty="0">
                <a:solidFill>
                  <a:schemeClr val="bg1"/>
                </a:solidFill>
              </a:rPr>
            </a:br>
            <a:r>
              <a:rPr lang="de-DE" sz="16000" dirty="0">
                <a:solidFill>
                  <a:schemeClr val="bg1"/>
                </a:solidFill>
              </a:rPr>
              <a:t>Text</a:t>
            </a:r>
          </a:p>
        </p:txBody>
      </p:sp>
      <p:sp>
        <p:nvSpPr>
          <p:cNvPr id="8" name="Textfeld 7">
            <a:extLst>
              <a:ext uri="{FF2B5EF4-FFF2-40B4-BE49-F238E27FC236}">
                <a16:creationId xmlns:a16="http://schemas.microsoft.com/office/drawing/2014/main" id="{B2BC5C4B-7785-BF4A-94C7-F5F25E823FBD}"/>
              </a:ext>
            </a:extLst>
          </p:cNvPr>
          <p:cNvSpPr txBox="1"/>
          <p:nvPr userDrawn="1"/>
        </p:nvSpPr>
        <p:spPr>
          <a:xfrm>
            <a:off x="9561124" y="571413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63280032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2AC76B1-7980-4864-8FC9-8A9F4B899060}"/>
              </a:ext>
            </a:extLst>
          </p:cNvPr>
          <p:cNvSpPr>
            <a:spLocks noGrp="1"/>
          </p:cNvSpPr>
          <p:nvPr>
            <p:ph type="body" idx="1"/>
          </p:nvPr>
        </p:nvSpPr>
        <p:spPr>
          <a:xfrm>
            <a:off x="442913" y="1520825"/>
            <a:ext cx="11306175" cy="4895850"/>
          </a:xfrm>
          <a:prstGeom prst="rect">
            <a:avLst/>
          </a:prstGeom>
        </p:spPr>
        <p:txBody>
          <a:bodyPr vert="horz" lIns="0" tIns="0" rIns="0" bIns="0" rtlCol="0" anchor="t">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2513A553-9EB1-4982-92B2-BEA3E8BDE26F}"/>
              </a:ext>
            </a:extLst>
          </p:cNvPr>
          <p:cNvSpPr>
            <a:spLocks noGrp="1"/>
          </p:cNvSpPr>
          <p:nvPr>
            <p:ph type="dt" sz="half" idx="2"/>
          </p:nvPr>
        </p:nvSpPr>
        <p:spPr>
          <a:xfrm>
            <a:off x="447028" y="6667836"/>
            <a:ext cx="468000" cy="135423"/>
          </a:xfrm>
          <a:prstGeom prst="rect">
            <a:avLst/>
          </a:prstGeom>
        </p:spPr>
        <p:txBody>
          <a:bodyPr vert="horz" lIns="0" tIns="0" rIns="0" bIns="0" rtlCol="0" anchor="t" anchorCtr="0"/>
          <a:lstStyle>
            <a:lvl1pPr algn="l">
              <a:defRPr sz="800">
                <a:solidFill>
                  <a:schemeClr val="tx1"/>
                </a:solidFill>
              </a:defRPr>
            </a:lvl1pPr>
          </a:lstStyle>
          <a:p>
            <a:fld id="{D67F9C40-D2DD-1441-80A2-6756AC3A0FAA}" type="datetime1">
              <a:rPr lang="de-DE" smtClean="0"/>
              <a:t>30.04.2023</a:t>
            </a:fld>
            <a:endParaRPr lang="de-DE" dirty="0"/>
          </a:p>
        </p:txBody>
      </p:sp>
      <p:sp>
        <p:nvSpPr>
          <p:cNvPr id="5" name="Fußzeilenplatzhalter 4">
            <a:extLst>
              <a:ext uri="{FF2B5EF4-FFF2-40B4-BE49-F238E27FC236}">
                <a16:creationId xmlns:a16="http://schemas.microsoft.com/office/drawing/2014/main" id="{330383BC-8FD2-417D-82A3-7E497844D640}"/>
              </a:ext>
            </a:extLst>
          </p:cNvPr>
          <p:cNvSpPr>
            <a:spLocks noGrp="1"/>
          </p:cNvSpPr>
          <p:nvPr>
            <p:ph type="ftr" sz="quarter" idx="3"/>
          </p:nvPr>
        </p:nvSpPr>
        <p:spPr>
          <a:xfrm>
            <a:off x="1445977" y="6667837"/>
            <a:ext cx="10474325" cy="135422"/>
          </a:xfrm>
          <a:prstGeom prst="rect">
            <a:avLst/>
          </a:prstGeom>
        </p:spPr>
        <p:txBody>
          <a:bodyPr vert="horz" lIns="0" tIns="0" rIns="0" bIns="0" rtlCol="0" anchor="t" anchorCtr="0"/>
          <a:lstStyle>
            <a:lvl1pPr algn="l">
              <a:defRPr sz="800">
                <a:solidFill>
                  <a:schemeClr val="tx1"/>
                </a:solidFill>
              </a:defRPr>
            </a:lvl1pPr>
          </a:lstStyle>
          <a:p>
            <a:r>
              <a:rPr lang="de-DE"/>
              <a:t>Fußzeile</a:t>
            </a:r>
            <a:endParaRPr lang="de-DE" dirty="0"/>
          </a:p>
        </p:txBody>
      </p:sp>
      <p:sp>
        <p:nvSpPr>
          <p:cNvPr id="6" name="Foliennummernplatzhalter 5">
            <a:extLst>
              <a:ext uri="{FF2B5EF4-FFF2-40B4-BE49-F238E27FC236}">
                <a16:creationId xmlns:a16="http://schemas.microsoft.com/office/drawing/2014/main" id="{86D05C26-BF44-4D12-A7EE-C57CB14E66F9}"/>
              </a:ext>
            </a:extLst>
          </p:cNvPr>
          <p:cNvSpPr>
            <a:spLocks noGrp="1"/>
          </p:cNvSpPr>
          <p:nvPr>
            <p:ph type="sldNum" sz="quarter" idx="4"/>
          </p:nvPr>
        </p:nvSpPr>
        <p:spPr>
          <a:xfrm>
            <a:off x="959840" y="6667836"/>
            <a:ext cx="415290" cy="135422"/>
          </a:xfrm>
          <a:prstGeom prst="rect">
            <a:avLst/>
          </a:prstGeom>
        </p:spPr>
        <p:txBody>
          <a:bodyPr vert="horz" lIns="0" tIns="0" rIns="0" bIns="0" rtlCol="0" anchor="t" anchorCtr="0"/>
          <a:lstStyle>
            <a:lvl1pPr algn="ctr">
              <a:defRPr sz="800" b="1">
                <a:solidFill>
                  <a:schemeClr val="tx1"/>
                </a:solidFill>
              </a:defRPr>
            </a:lvl1pPr>
          </a:lstStyle>
          <a:p>
            <a:fld id="{19C38A61-2AC7-4B0E-B80F-DDADD701BB40}" type="slidenum">
              <a:rPr lang="de-DE" smtClean="0"/>
              <a:pPr/>
              <a:t>‹#›</a:t>
            </a:fld>
            <a:endParaRPr lang="de-DE" dirty="0"/>
          </a:p>
        </p:txBody>
      </p:sp>
      <p:sp>
        <p:nvSpPr>
          <p:cNvPr id="9" name="Textfeld 8">
            <a:extLst>
              <a:ext uri="{FF2B5EF4-FFF2-40B4-BE49-F238E27FC236}">
                <a16:creationId xmlns:a16="http://schemas.microsoft.com/office/drawing/2014/main" id="{69EE7336-F60A-4641-B68B-9F42F9B10258}"/>
              </a:ext>
            </a:extLst>
          </p:cNvPr>
          <p:cNvSpPr txBox="1"/>
          <p:nvPr userDrawn="1"/>
        </p:nvSpPr>
        <p:spPr>
          <a:xfrm>
            <a:off x="2383604" y="-179798"/>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0" name="Textfeld 9">
            <a:extLst>
              <a:ext uri="{FF2B5EF4-FFF2-40B4-BE49-F238E27FC236}">
                <a16:creationId xmlns:a16="http://schemas.microsoft.com/office/drawing/2014/main" id="{21267628-E454-B04F-8EAC-A3F30A3F3A1D}"/>
              </a:ext>
            </a:extLst>
          </p:cNvPr>
          <p:cNvSpPr txBox="1"/>
          <p:nvPr userDrawn="1"/>
        </p:nvSpPr>
        <p:spPr>
          <a:xfrm>
            <a:off x="6303196" y="-46234"/>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9" name="Textfeld 18">
            <a:extLst>
              <a:ext uri="{FF2B5EF4-FFF2-40B4-BE49-F238E27FC236}">
                <a16:creationId xmlns:a16="http://schemas.microsoft.com/office/drawing/2014/main" id="{4959EDCE-3677-9943-877A-7A7D118E8A3E}"/>
              </a:ext>
            </a:extLst>
          </p:cNvPr>
          <p:cNvSpPr txBox="1"/>
          <p:nvPr userDrawn="1"/>
        </p:nvSpPr>
        <p:spPr>
          <a:xfrm>
            <a:off x="6739847" y="-184935"/>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2" name="Titelplatzhalter 1">
            <a:extLst>
              <a:ext uri="{FF2B5EF4-FFF2-40B4-BE49-F238E27FC236}">
                <a16:creationId xmlns:a16="http://schemas.microsoft.com/office/drawing/2014/main" id="{2C117D4B-D7F6-5240-A714-2DFE2DE9736B}"/>
              </a:ext>
            </a:extLst>
          </p:cNvPr>
          <p:cNvSpPr>
            <a:spLocks noGrp="1"/>
          </p:cNvSpPr>
          <p:nvPr>
            <p:ph type="title"/>
          </p:nvPr>
        </p:nvSpPr>
        <p:spPr>
          <a:xfrm>
            <a:off x="311791" y="342783"/>
            <a:ext cx="6148052" cy="458484"/>
          </a:xfrm>
          <a:prstGeom prst="rect">
            <a:avLst/>
          </a:prstGeom>
          <a:solidFill>
            <a:schemeClr val="accent1"/>
          </a:solidFill>
        </p:spPr>
        <p:txBody>
          <a:bodyPr wrap="none" lIns="115200" tIns="36000" rIns="115200" bIns="18000">
            <a:spAutoFit/>
          </a:bodyPr>
          <a:lstStyle/>
          <a:p>
            <a:pPr marL="0" lvl="0" indent="0" fontAlgn="t">
              <a:lnSpc>
                <a:spcPts val="3000"/>
              </a:lnSpc>
              <a:tabLst/>
            </a:pPr>
            <a:r>
              <a:rPr lang="de-DE" dirty="0"/>
              <a:t>Mastertitelformat bearbeiten</a:t>
            </a:r>
          </a:p>
        </p:txBody>
      </p:sp>
      <p:pic>
        <p:nvPicPr>
          <p:cNvPr id="11" name="Grafik 10">
            <a:extLst>
              <a:ext uri="{FF2B5EF4-FFF2-40B4-BE49-F238E27FC236}">
                <a16:creationId xmlns:a16="http://schemas.microsoft.com/office/drawing/2014/main" id="{57EA5876-469A-D345-A1E4-0A073FABFF9C}"/>
              </a:ext>
            </a:extLst>
          </p:cNvPr>
          <p:cNvPicPr>
            <a:picLocks noChangeAspect="1"/>
          </p:cNvPicPr>
          <p:nvPr userDrawn="1"/>
        </p:nvPicPr>
        <p:blipFill>
          <a:blip r:embed="rId35" cstate="hq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9929232" y="0"/>
            <a:ext cx="2169531" cy="1046480"/>
          </a:xfrm>
          <a:prstGeom prst="rect">
            <a:avLst/>
          </a:prstGeom>
        </p:spPr>
      </p:pic>
    </p:spTree>
    <p:extLst>
      <p:ext uri="{BB962C8B-B14F-4D97-AF65-F5344CB8AC3E}">
        <p14:creationId xmlns:p14="http://schemas.microsoft.com/office/powerpoint/2010/main" val="71507048"/>
      </p:ext>
    </p:extLst>
  </p:cSld>
  <p:clrMap bg1="lt1" tx1="dk1" bg2="lt2" tx2="dk2" accent1="accent1" accent2="accent2" accent3="accent3" accent4="accent4" accent5="accent5" accent6="accent6" hlink="hlink" folHlink="folHlink"/>
  <p:sldLayoutIdLst>
    <p:sldLayoutId id="2147483995" r:id="rId1"/>
    <p:sldLayoutId id="2147484002" r:id="rId2"/>
    <p:sldLayoutId id="2147484033" r:id="rId3"/>
    <p:sldLayoutId id="2147484034" r:id="rId4"/>
    <p:sldLayoutId id="2147484030" r:id="rId5"/>
    <p:sldLayoutId id="2147484003" r:id="rId6"/>
    <p:sldLayoutId id="2147484028" r:id="rId7"/>
    <p:sldLayoutId id="2147484005" r:id="rId8"/>
    <p:sldLayoutId id="2147483978" r:id="rId9"/>
    <p:sldLayoutId id="2147483979" r:id="rId10"/>
    <p:sldLayoutId id="2147483980" r:id="rId11"/>
    <p:sldLayoutId id="2147483981" r:id="rId12"/>
    <p:sldLayoutId id="2147484010" r:id="rId13"/>
    <p:sldLayoutId id="2147484011" r:id="rId14"/>
    <p:sldLayoutId id="2147484042" r:id="rId15"/>
    <p:sldLayoutId id="2147484043" r:id="rId16"/>
    <p:sldLayoutId id="2147483975" r:id="rId17"/>
    <p:sldLayoutId id="2147484035" r:id="rId18"/>
    <p:sldLayoutId id="2147484036" r:id="rId19"/>
    <p:sldLayoutId id="2147484037" r:id="rId20"/>
    <p:sldLayoutId id="2147484038" r:id="rId21"/>
    <p:sldLayoutId id="2147484039" r:id="rId22"/>
    <p:sldLayoutId id="2147484044" r:id="rId23"/>
    <p:sldLayoutId id="2147484045" r:id="rId24"/>
    <p:sldLayoutId id="2147484029" r:id="rId25"/>
    <p:sldLayoutId id="2147483904" r:id="rId26"/>
    <p:sldLayoutId id="2147483992" r:id="rId27"/>
    <p:sldLayoutId id="2147483988" r:id="rId28"/>
    <p:sldLayoutId id="2147483989" r:id="rId29"/>
    <p:sldLayoutId id="2147483990" r:id="rId30"/>
    <p:sldLayoutId id="2147484040" r:id="rId31"/>
    <p:sldLayoutId id="2147484041" r:id="rId32"/>
    <p:sldLayoutId id="2147483893" r:id="rId33"/>
  </p:sldLayoutIdLst>
  <p:hf hdr="0"/>
  <p:txStyles>
    <p:title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p:titleStyle>
    <p:bodyStyle>
      <a:lvl1pPr marL="18097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1pPr>
      <a:lvl2pPr marL="361950"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2pPr>
      <a:lvl3pPr marL="54292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3pPr>
      <a:lvl4pPr marL="714375" indent="-171450"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4pPr>
      <a:lvl5pPr marL="895350" indent="-180975" algn="l" defTabSz="914400" rtl="0" eaLnBrk="1" latinLnBrk="0" hangingPunct="1">
        <a:lnSpc>
          <a:spcPct val="120000"/>
        </a:lnSpc>
        <a:spcBef>
          <a:spcPts val="0"/>
        </a:spcBef>
        <a:spcAft>
          <a:spcPts val="0"/>
        </a:spcAft>
        <a:buClrTx/>
        <a:buSzPct val="100000"/>
        <a:buFont typeface="Symbol" pitchFamily="2" charset="2"/>
        <a:buChar char="-"/>
        <a:defRPr sz="17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8" pos="279" userDrawn="1">
          <p15:clr>
            <a:srgbClr val="81C4D7"/>
          </p15:clr>
        </p15:guide>
        <p15:guide id="41" orient="horz" pos="4260">
          <p15:clr>
            <a:srgbClr val="81C4D7"/>
          </p15:clr>
        </p15:guide>
        <p15:guide id="42" pos="3840">
          <p15:clr>
            <a:srgbClr val="81C4D7"/>
          </p15:clr>
        </p15:guide>
        <p15:guide id="43" orient="horz" pos="278" userDrawn="1">
          <p15:clr>
            <a:srgbClr val="81C4D7"/>
          </p15:clr>
        </p15:guide>
        <p15:guide id="45" orient="horz" pos="4042" userDrawn="1">
          <p15:clr>
            <a:srgbClr val="81C4D7"/>
          </p15:clr>
        </p15:guide>
        <p15:guide id="46" pos="7401" userDrawn="1">
          <p15:clr>
            <a:srgbClr val="81C4D7"/>
          </p15:clr>
        </p15:guide>
        <p15:guide id="50" pos="6811" userDrawn="1">
          <p15:clr>
            <a:srgbClr val="81C4D7"/>
          </p15:clr>
        </p15:guide>
        <p15:guide id="51" pos="6199" userDrawn="1">
          <p15:clr>
            <a:srgbClr val="81C4D7"/>
          </p15:clr>
        </p15:guide>
        <p15:guide id="52" pos="5609" userDrawn="1">
          <p15:clr>
            <a:srgbClr val="81C4D7"/>
          </p15:clr>
        </p15:guide>
        <p15:guide id="53" pos="5019" userDrawn="1">
          <p15:clr>
            <a:srgbClr val="81C4D7"/>
          </p15:clr>
        </p15:guide>
        <p15:guide id="54" pos="4430" userDrawn="1">
          <p15:clr>
            <a:srgbClr val="81C4D7"/>
          </p15:clr>
        </p15:guide>
        <p15:guide id="55" pos="3250" userDrawn="1">
          <p15:clr>
            <a:srgbClr val="81C4D7"/>
          </p15:clr>
        </p15:guide>
        <p15:guide id="56" pos="2661" userDrawn="1">
          <p15:clr>
            <a:srgbClr val="81C4D7"/>
          </p15:clr>
        </p15:guide>
        <p15:guide id="57" pos="2071" userDrawn="1">
          <p15:clr>
            <a:srgbClr val="81C4D7"/>
          </p15:clr>
        </p15:guide>
        <p15:guide id="58" pos="1459" userDrawn="1">
          <p15:clr>
            <a:srgbClr val="81C4D7"/>
          </p15:clr>
        </p15:guide>
        <p15:guide id="59" pos="869" userDrawn="1">
          <p15:clr>
            <a:srgbClr val="5ACBF0"/>
          </p15:clr>
        </p15:guide>
        <p15:guide id="60" pos="143" userDrawn="1">
          <p15:clr>
            <a:srgbClr val="F26B43"/>
          </p15:clr>
        </p15:guide>
        <p15:guide id="61" orient="horz" pos="1003" userDrawn="1">
          <p15:clr>
            <a:srgbClr val="F26B43"/>
          </p15:clr>
        </p15:guide>
        <p15:guide id="62" orient="horz" pos="958" userDrawn="1">
          <p15:clr>
            <a:srgbClr val="81C4D7"/>
          </p15:clr>
        </p15:guide>
        <p15:guide id="63" orient="horz" pos="436"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hyperlink" Target="https://www.statisticshowto.com/probability-and-statistics/chi-square/" TargetMode="External"/><Relationship Id="rId13" Type="http://schemas.openxmlformats.org/officeDocument/2006/relationships/hyperlink" Target="https://www.analyticsvidhya.com/blog/2020/07/10-techniques-to-deal-with-class-imbalance-in-machine-learning/" TargetMode="External"/><Relationship Id="rId3" Type="http://schemas.openxmlformats.org/officeDocument/2006/relationships/hyperlink" Target="https://huggingface.co/transformers/v3.0.2/model_doc/bert.html" TargetMode="External"/><Relationship Id="rId7" Type="http://schemas.openxmlformats.org/officeDocument/2006/relationships/hyperlink" Target="https://link.springer.com/article/10.1007/s10462-018-9614-6" TargetMode="External"/><Relationship Id="rId12" Type="http://schemas.openxmlformats.org/officeDocument/2006/relationships/hyperlink" Target="https://statisticsbyjim.com/hypothesis-testing/chi-square-table/" TargetMode="External"/><Relationship Id="rId2" Type="http://schemas.openxmlformats.org/officeDocument/2006/relationships/hyperlink" Target="https://en.wikipedia.org/wiki/Amazon_Alexa" TargetMode="External"/><Relationship Id="rId1" Type="http://schemas.openxmlformats.org/officeDocument/2006/relationships/slideLayout" Target="../slideLayouts/slideLayout16.xml"/><Relationship Id="rId6" Type="http://schemas.openxmlformats.org/officeDocument/2006/relationships/hyperlink" Target="https://www.theverge.com/2020/7/23/21325644/jibo-social-robot-ntt-disruptionfunding" TargetMode="External"/><Relationship Id="rId11" Type="http://schemas.openxmlformats.org/officeDocument/2006/relationships/hyperlink" Target="https://living.ai/emo/" TargetMode="External"/><Relationship Id="rId5" Type="http://schemas.openxmlformats.org/officeDocument/2006/relationships/hyperlink" Target="https://www.theverge.com/2019/6/19/18682780/jibo-death-server-update-social-robot-mourning" TargetMode="External"/><Relationship Id="rId10" Type="http://schemas.openxmlformats.org/officeDocument/2006/relationships/hyperlink" Target="https://huggingface.co/docs/transformers/v4.27.2/en/model_doc/distilbert" TargetMode="External"/><Relationship Id="rId4" Type="http://schemas.openxmlformats.org/officeDocument/2006/relationships/hyperlink" Target="https://huggingface.co/docs/transformers/v4.27.2/en/model_doc/bert" TargetMode="External"/><Relationship Id="rId9" Type="http://schemas.openxmlformats.org/officeDocument/2006/relationships/hyperlink" Target="https://www.digitaldreamlabs.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nandisoham2017.medium.com/twitter-sentiment-analysis-using-machine-learning-approaches-14fba1b8e357" TargetMode="External"/><Relationship Id="rId3" Type="http://schemas.openxmlformats.org/officeDocument/2006/relationships/hyperlink" Target="https://doi.org/10.1609/icwsm.v8i1.14550" TargetMode="External"/><Relationship Id="rId7" Type="http://schemas.openxmlformats.org/officeDocument/2006/relationships/hyperlink" Target="https://huggingface.co/models" TargetMode="External"/><Relationship Id="rId12" Type="http://schemas.openxmlformats.org/officeDocument/2006/relationships/hyperlink" Target="https://github.com/rasbt/python-machine-learning-book" TargetMode="External"/><Relationship Id="rId2" Type="http://schemas.openxmlformats.org/officeDocument/2006/relationships/hyperlink" Target="https://www.analyticsvidhya.com/blog/2020/07/10-techniques-to-deal-with-class-imbalance-in-machine-learning/" TargetMode="External"/><Relationship Id="rId1" Type="http://schemas.openxmlformats.org/officeDocument/2006/relationships/slideLayout" Target="../slideLayouts/slideLayout16.xml"/><Relationship Id="rId6" Type="http://schemas.openxmlformats.org/officeDocument/2006/relationships/hyperlink" Target="https://www.kaggle.com/code/soham1024/the-maths-behind-linear-svc-classifier" TargetMode="External"/><Relationship Id="rId11" Type="http://schemas.openxmlformats.org/officeDocument/2006/relationships/hyperlink" Target="https://iaeme.com/Home/article_id/IJARET_11_12_026" TargetMode="External"/><Relationship Id="rId5" Type="http://schemas.openxmlformats.org/officeDocument/2006/relationships/hyperlink" Target="https://www.youtube.com/watch?v=yQGqMVuAk04" TargetMode="External"/><Relationship Id="rId10" Type="http://schemas.openxmlformats.org/officeDocument/2006/relationships/hyperlink" Target="https://github.com/openai/openai-cookbook" TargetMode="External"/><Relationship Id="rId4" Type="http://schemas.openxmlformats.org/officeDocument/2006/relationships/hyperlink" Target="https://medium.com/@stella96joshua/how-to-combine-multiple-csv-files-using-python-for-your-analysis-a88017c6ff9e" TargetMode="External"/><Relationship Id="rId9" Type="http://schemas.openxmlformats.org/officeDocument/2006/relationships/hyperlink" Target="https://platform.openai.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geerthofstede.com/culture-geert-hofstede-gert-jan-hofstede/6d-model-of-national-culture/" TargetMode="External"/><Relationship Id="rId3" Type="http://schemas.openxmlformats.org/officeDocument/2006/relationships/hyperlink" Target="https://doi.org/10.1207/s15327957pspr0504_2" TargetMode="External"/><Relationship Id="rId7" Type="http://schemas.openxmlformats.org/officeDocument/2006/relationships/hyperlink" Target="https://arxiv.org/abs/1905.05583v3" TargetMode="External"/><Relationship Id="rId2" Type="http://schemas.openxmlformats.org/officeDocument/2006/relationships/hyperlink" Target="https://jurnal.ubd.ac.id/index.php/te/article/view/1046/526" TargetMode="External"/><Relationship Id="rId1" Type="http://schemas.openxmlformats.org/officeDocument/2006/relationships/slideLayout" Target="../slideLayouts/slideLayout16.xml"/><Relationship Id="rId6" Type="http://schemas.openxmlformats.org/officeDocument/2006/relationships/hyperlink" Target="https://aisel.aisnet.org/amcis2022/sig_hci/sig_hci/10/" TargetMode="External"/><Relationship Id="rId5" Type="http://schemas.openxmlformats.org/officeDocument/2006/relationships/hyperlink" Target="https://www.youtube.com/watch?v=JDQM6E4Vnbs" TargetMode="External"/><Relationship Id="rId10" Type="http://schemas.openxmlformats.org/officeDocument/2006/relationships/hyperlink" Target="https://proceedings.neurips.cc/paper_files/paper/2017/hash/3f5ee243547dee91fbd053c1c4a845aa-Abstract.html" TargetMode="External"/><Relationship Id="rId4" Type="http://schemas.openxmlformats.org/officeDocument/2006/relationships/hyperlink" Target="https://www.semanticscholar.org/paper/DistilBERT%2C-a-distilled-version-of-BERT%3A-smaller%2C-Sanh-Debut/a54b56af24bb4873ed0163b77df63b92bd018ddc" TargetMode="External"/><Relationship Id="rId9" Type="http://schemas.openxmlformats.org/officeDocument/2006/relationships/hyperlink" Target="https://www.youtube.com/watch?v=3liCbRZPrZA"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pattFill prst="pct5">
          <a:fgClr>
            <a:schemeClr val="accent6">
              <a:lumMod val="50000"/>
            </a:schemeClr>
          </a:fgClr>
          <a:bgClr>
            <a:schemeClr val="accent6">
              <a:lumMod val="75000"/>
            </a:schemeClr>
          </a:bgClr>
        </a:pattFill>
        <a:effectLst/>
      </p:bgPr>
    </p:bg>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74027801-0051-0343-8243-2F2837999B98}"/>
              </a:ext>
            </a:extLst>
          </p:cNvPr>
          <p:cNvSpPr>
            <a:spLocks noGrp="1"/>
          </p:cNvSpPr>
          <p:nvPr>
            <p:ph type="body" sz="quarter" idx="19"/>
          </p:nvPr>
        </p:nvSpPr>
        <p:spPr>
          <a:solidFill>
            <a:srgbClr val="90FF8B"/>
          </a:solidFill>
        </p:spPr>
        <p:txBody>
          <a:bodyPr/>
          <a:lstStyle/>
          <a:p>
            <a:r>
              <a:rPr lang="de-DE" dirty="0"/>
              <a:t>Colloquium</a:t>
            </a:r>
          </a:p>
        </p:txBody>
      </p:sp>
      <p:sp>
        <p:nvSpPr>
          <p:cNvPr id="10" name="Textplatzhalter 9">
            <a:extLst>
              <a:ext uri="{FF2B5EF4-FFF2-40B4-BE49-F238E27FC236}">
                <a16:creationId xmlns:a16="http://schemas.microsoft.com/office/drawing/2014/main" id="{F3E98CF2-37B8-0F41-BD50-7B66BC25D88F}"/>
              </a:ext>
            </a:extLst>
          </p:cNvPr>
          <p:cNvSpPr>
            <a:spLocks noGrp="1"/>
          </p:cNvSpPr>
          <p:nvPr>
            <p:ph type="body" sz="quarter" idx="12"/>
          </p:nvPr>
        </p:nvSpPr>
        <p:spPr/>
        <p:txBody>
          <a:bodyPr/>
          <a:lstStyle/>
          <a:p>
            <a:r>
              <a:rPr lang="de-DE" dirty="0"/>
              <a:t>Indonesia, 02-07-2023</a:t>
            </a:r>
          </a:p>
        </p:txBody>
      </p:sp>
      <p:sp>
        <p:nvSpPr>
          <p:cNvPr id="9" name="Titel 8">
            <a:extLst>
              <a:ext uri="{FF2B5EF4-FFF2-40B4-BE49-F238E27FC236}">
                <a16:creationId xmlns:a16="http://schemas.microsoft.com/office/drawing/2014/main" id="{9E2C5054-B498-CE40-ACCB-30B58D45F504}"/>
              </a:ext>
            </a:extLst>
          </p:cNvPr>
          <p:cNvSpPr>
            <a:spLocks noGrp="1"/>
          </p:cNvSpPr>
          <p:nvPr>
            <p:ph type="ctrTitle"/>
          </p:nvPr>
        </p:nvSpPr>
        <p:spPr>
          <a:xfrm>
            <a:off x="0" y="2932772"/>
            <a:ext cx="7785717" cy="719034"/>
          </a:xfrm>
          <a:solidFill>
            <a:srgbClr val="90FF8B"/>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A Comparative Sentiment Analysis of</a:t>
            </a:r>
            <a:endPar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2" name="Textplatzhalter 11">
            <a:extLst>
              <a:ext uri="{FF2B5EF4-FFF2-40B4-BE49-F238E27FC236}">
                <a16:creationId xmlns:a16="http://schemas.microsoft.com/office/drawing/2014/main" id="{D10163AB-F91E-F84D-BB2C-170C9B5DE6B5}"/>
              </a:ext>
            </a:extLst>
          </p:cNvPr>
          <p:cNvSpPr>
            <a:spLocks noGrp="1"/>
          </p:cNvSpPr>
          <p:nvPr>
            <p:ph type="body" sz="quarter" idx="20"/>
          </p:nvPr>
        </p:nvSpPr>
        <p:spPr>
          <a:xfrm>
            <a:off x="0" y="2563541"/>
            <a:ext cx="2093083" cy="265260"/>
          </a:xfrm>
          <a:solidFill>
            <a:srgbClr val="90FF8B"/>
          </a:solidFill>
        </p:spPr>
        <p:txBody>
          <a:bodyPr/>
          <a:lstStyle/>
          <a:p>
            <a:r>
              <a:rPr lang="de-DE" dirty="0"/>
              <a:t>Purwadi, Henny</a:t>
            </a:r>
          </a:p>
        </p:txBody>
      </p:sp>
      <p:pic>
        <p:nvPicPr>
          <p:cNvPr id="2" name="image1.png">
            <a:extLst>
              <a:ext uri="{FF2B5EF4-FFF2-40B4-BE49-F238E27FC236}">
                <a16:creationId xmlns:a16="http://schemas.microsoft.com/office/drawing/2014/main" id="{5031EB06-164E-7233-6D41-6E9CBC19E3B7}"/>
              </a:ext>
            </a:extLst>
          </p:cNvPr>
          <p:cNvPicPr>
            <a:picLocks noChangeAspect="1"/>
          </p:cNvPicPr>
          <p:nvPr/>
        </p:nvPicPr>
        <p:blipFill>
          <a:blip r:embed="rId2" cstate="print"/>
          <a:stretch>
            <a:fillRect/>
          </a:stretch>
        </p:blipFill>
        <p:spPr>
          <a:xfrm>
            <a:off x="8896709" y="104790"/>
            <a:ext cx="3069590" cy="1019175"/>
          </a:xfrm>
          <a:prstGeom prst="rect">
            <a:avLst/>
          </a:prstGeom>
        </p:spPr>
      </p:pic>
      <p:sp>
        <p:nvSpPr>
          <p:cNvPr id="4" name="Text Placeholder 3">
            <a:extLst>
              <a:ext uri="{FF2B5EF4-FFF2-40B4-BE49-F238E27FC236}">
                <a16:creationId xmlns:a16="http://schemas.microsoft.com/office/drawing/2014/main" id="{3FEF11E6-B279-CDE8-D6D3-9685926D44C5}"/>
              </a:ext>
            </a:extLst>
          </p:cNvPr>
          <p:cNvSpPr>
            <a:spLocks noGrp="1"/>
          </p:cNvSpPr>
          <p:nvPr>
            <p:ph type="body" sz="quarter" idx="21"/>
          </p:nvPr>
        </p:nvSpPr>
        <p:spPr>
          <a:xfrm>
            <a:off x="-1" y="3755777"/>
            <a:ext cx="7785717" cy="1365365"/>
          </a:xfrm>
          <a:solidFill>
            <a:schemeClr val="accent1">
              <a:lumMod val="60000"/>
              <a:lumOff val="40000"/>
            </a:schemeClr>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DIGITAL and Robot Pet COMPANIONS</a:t>
            </a:r>
          </a:p>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in Various Locations</a:t>
            </a:r>
            <a:r>
              <a:rPr lang="en-US" sz="2800" b="1" spc="-435"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dirty="0"/>
          </a:p>
        </p:txBody>
      </p:sp>
    </p:spTree>
    <p:extLst>
      <p:ext uri="{BB962C8B-B14F-4D97-AF65-F5344CB8AC3E}">
        <p14:creationId xmlns:p14="http://schemas.microsoft.com/office/powerpoint/2010/main" val="209062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10</a:t>
            </a:fld>
            <a:endParaRPr lang="de-DE"/>
          </a:p>
        </p:txBody>
      </p:sp>
      <p:pic>
        <p:nvPicPr>
          <p:cNvPr id="11" name="Content Placeholder 10" descr="Diagram&#10;&#10;Description automatically generated">
            <a:extLst>
              <a:ext uri="{FF2B5EF4-FFF2-40B4-BE49-F238E27FC236}">
                <a16:creationId xmlns:a16="http://schemas.microsoft.com/office/drawing/2014/main" id="{C244595A-AE75-AAD1-434F-CDE2F8916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791" y="1337094"/>
            <a:ext cx="4493385" cy="5024476"/>
          </a:xfrm>
          <a:noFill/>
        </p:spPr>
      </p:pic>
      <p:sp>
        <p:nvSpPr>
          <p:cNvPr id="5" name="Inhaltsplatzhalter 4">
            <a:extLst>
              <a:ext uri="{FF2B5EF4-FFF2-40B4-BE49-F238E27FC236}">
                <a16:creationId xmlns:a16="http://schemas.microsoft.com/office/drawing/2014/main" id="{D4CDF0D7-10A1-A849-960D-014A776E30FF}"/>
              </a:ext>
            </a:extLst>
          </p:cNvPr>
          <p:cNvSpPr>
            <a:spLocks noGrp="1"/>
          </p:cNvSpPr>
          <p:nvPr>
            <p:ph idx="23"/>
          </p:nvPr>
        </p:nvSpPr>
        <p:spPr>
          <a:xfrm>
            <a:off x="5658928" y="1520825"/>
            <a:ext cx="5837072" cy="3456617"/>
          </a:xfrm>
        </p:spPr>
        <p:txBody>
          <a:bodyPr anchor="t">
            <a:normAutofit/>
          </a:bodyPr>
          <a:lstStyle/>
          <a:p>
            <a:pPr marL="34925" marR="215900" indent="0">
              <a:spcBef>
                <a:spcPts val="765"/>
              </a:spcBef>
              <a:spcAft>
                <a:spcPts val="0"/>
              </a:spcAft>
              <a:buNone/>
            </a:pPr>
            <a:r>
              <a:rPr lang="en-US" sz="1800" b="1" dirty="0">
                <a:effectLst/>
                <a:latin typeface="+mj-lt"/>
              </a:rPr>
              <a:t>The methodology for this study will be a combination </a:t>
            </a:r>
            <a:r>
              <a:rPr lang="en-US" sz="1800" dirty="0">
                <a:effectLst/>
                <a:latin typeface="+mj-lt"/>
              </a:rPr>
              <a:t>of approaches, between:</a:t>
            </a:r>
          </a:p>
          <a:p>
            <a:pPr marL="34925" marR="215900" indent="0">
              <a:spcBef>
                <a:spcPts val="765"/>
              </a:spcBef>
              <a:spcAft>
                <a:spcPts val="0"/>
              </a:spcAft>
              <a:buNone/>
            </a:pPr>
            <a:endParaRPr lang="en-US" sz="1800" dirty="0">
              <a:effectLst/>
              <a:latin typeface="+mj-lt"/>
            </a:endParaRPr>
          </a:p>
          <a:p>
            <a:pPr marL="342900" marR="215900" lvl="0" indent="-342900">
              <a:spcBef>
                <a:spcPts val="765"/>
              </a:spcBef>
              <a:spcAft>
                <a:spcPts val="0"/>
              </a:spcAft>
              <a:buFont typeface="+mj-lt"/>
              <a:buAutoNum type="arabicPeriod"/>
            </a:pPr>
            <a:r>
              <a:rPr lang="en-US" sz="1800" dirty="0">
                <a:effectLst/>
                <a:latin typeface="+mj-lt"/>
              </a:rPr>
              <a:t>An experimental approach for comparing several model performance, and model selection based on the best performance.</a:t>
            </a:r>
          </a:p>
          <a:p>
            <a:pPr marL="342900" marR="215900" lvl="0" indent="-342900">
              <a:spcBef>
                <a:spcPts val="765"/>
              </a:spcBef>
              <a:spcAft>
                <a:spcPts val="0"/>
              </a:spcAft>
              <a:buFont typeface="+mj-lt"/>
              <a:buAutoNum type="arabicPeriod"/>
            </a:pPr>
            <a:endParaRPr lang="en-ID" sz="1800" dirty="0">
              <a:effectLst/>
              <a:latin typeface="+mj-lt"/>
            </a:endParaRPr>
          </a:p>
          <a:p>
            <a:pPr marL="342900" marR="215900" lvl="0" indent="-342900">
              <a:spcBef>
                <a:spcPts val="765"/>
              </a:spcBef>
              <a:spcAft>
                <a:spcPts val="0"/>
              </a:spcAft>
              <a:buFont typeface="+mj-lt"/>
              <a:buAutoNum type="arabicPeriod"/>
            </a:pPr>
            <a:r>
              <a:rPr lang="en-US" sz="1800" dirty="0">
                <a:effectLst/>
                <a:latin typeface="+mj-lt"/>
              </a:rPr>
              <a:t>A Quantitative approach for data collection, sentiment analysis, and conduct hypothesis testing.</a:t>
            </a:r>
            <a:endParaRPr lang="en-ID" sz="1800" dirty="0">
              <a:effectLst/>
              <a:latin typeface="+mj-lt"/>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p:spPr>
        <p:txBody>
          <a:bodyPr wrap="none">
            <a:normAutofit/>
          </a:bodyPr>
          <a:lstStyle/>
          <a:p>
            <a:r>
              <a:rPr lang="de-DE" sz="2800"/>
              <a:t>3. Methodology</a:t>
            </a:r>
          </a:p>
        </p:txBody>
      </p:sp>
      <p:sp>
        <p:nvSpPr>
          <p:cNvPr id="17" name="TextBox 16">
            <a:extLst>
              <a:ext uri="{FF2B5EF4-FFF2-40B4-BE49-F238E27FC236}">
                <a16:creationId xmlns:a16="http://schemas.microsoft.com/office/drawing/2014/main" id="{4B93EDC8-C3BD-0D70-F900-BF58B2C63623}"/>
              </a:ext>
            </a:extLst>
          </p:cNvPr>
          <p:cNvSpPr txBox="1"/>
          <p:nvPr/>
        </p:nvSpPr>
        <p:spPr>
          <a:xfrm>
            <a:off x="270457" y="969033"/>
            <a:ext cx="2964449"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 </a:t>
            </a:r>
            <a:r>
              <a:rPr lang="en-US" sz="1000" b="1" dirty="0">
                <a:effectLst/>
                <a:latin typeface="Arial" panose="020B0604020202020204" pitchFamily="34" charset="0"/>
                <a:ea typeface="Palatino Linotype" panose="02040502050505030304" pitchFamily="18" charset="0"/>
                <a:cs typeface="Arial" panose="020B0604020202020204" pitchFamily="34" charset="0"/>
              </a:rPr>
              <a:t>Research methodology workflow</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 </a:t>
            </a:r>
            <a:endParaRPr lang="en-ID" sz="1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E3AA45B-4064-97D3-F2D9-46AB4700CC05}"/>
              </a:ext>
            </a:extLst>
          </p:cNvPr>
          <p:cNvSpPr txBox="1"/>
          <p:nvPr/>
        </p:nvSpPr>
        <p:spPr>
          <a:xfrm>
            <a:off x="2941608" y="6515217"/>
            <a:ext cx="21796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940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120193" cy="594000"/>
          </a:xfrm>
        </p:spPr>
        <p:txBody>
          <a:bodyPr/>
          <a:lstStyle/>
          <a:p>
            <a:r>
              <a:rPr lang="de-DE" dirty="0"/>
              <a:t>4. RESULTS FINDINGS </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04</a:t>
            </a:r>
          </a:p>
        </p:txBody>
      </p:sp>
      <p:sp>
        <p:nvSpPr>
          <p:cNvPr id="5" name="Titel 1">
            <a:extLst>
              <a:ext uri="{FF2B5EF4-FFF2-40B4-BE49-F238E27FC236}">
                <a16:creationId xmlns:a16="http://schemas.microsoft.com/office/drawing/2014/main" id="{A96D8E70-B39C-DE82-8802-DAFA008036FB}"/>
              </a:ext>
            </a:extLst>
          </p:cNvPr>
          <p:cNvSpPr txBox="1">
            <a:spLocks/>
          </p:cNvSpPr>
          <p:nvPr/>
        </p:nvSpPr>
        <p:spPr>
          <a:xfrm>
            <a:off x="0" y="3407951"/>
            <a:ext cx="5120193" cy="594000"/>
          </a:xfrm>
          <a:prstGeom prst="rect">
            <a:avLst/>
          </a:prstGeom>
          <a:solidFill>
            <a:schemeClr val="accent1"/>
          </a:solidFill>
        </p:spPr>
        <p:txBody>
          <a:bodyPr wrap="squar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lang="de-DE" sz="3800" kern="1200" cap="all" spc="-20" baseline="0">
                <a:solidFill>
                  <a:schemeClr val="tx1"/>
                </a:solidFill>
                <a:latin typeface="Source Sans Pro Bold" panose="020B0703030503020204" pitchFamily="34" charset="0"/>
                <a:ea typeface="+mj-ea"/>
                <a:cs typeface="+mj-cs"/>
              </a:defRPr>
            </a:lvl1pPr>
          </a:lstStyle>
          <a:p>
            <a:r>
              <a:rPr lang="en-US" dirty="0"/>
              <a:t>AND Analysis</a:t>
            </a:r>
            <a:endParaRPr lang="en-ID" dirty="0"/>
          </a:p>
        </p:txBody>
      </p:sp>
    </p:spTree>
    <p:extLst>
      <p:ext uri="{BB962C8B-B14F-4D97-AF65-F5344CB8AC3E}">
        <p14:creationId xmlns:p14="http://schemas.microsoft.com/office/powerpoint/2010/main" val="432564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12</a:t>
            </a:fld>
            <a:endParaRPr lang="de-DE"/>
          </a:p>
        </p:txBody>
      </p:sp>
      <p:sp>
        <p:nvSpPr>
          <p:cNvPr id="13" name="TextBox 12">
            <a:extLst>
              <a:ext uri="{FF2B5EF4-FFF2-40B4-BE49-F238E27FC236}">
                <a16:creationId xmlns:a16="http://schemas.microsoft.com/office/drawing/2014/main" id="{2B3876E1-7AD9-1DDB-BEA2-94E098EFF034}"/>
              </a:ext>
            </a:extLst>
          </p:cNvPr>
          <p:cNvSpPr txBox="1"/>
          <p:nvPr/>
        </p:nvSpPr>
        <p:spPr>
          <a:xfrm>
            <a:off x="312739" y="856800"/>
            <a:ext cx="10366764" cy="254518"/>
          </a:xfrm>
          <a:prstGeom prst="rect">
            <a:avLst/>
          </a:prstGeom>
          <a:solidFill>
            <a:schemeClr val="accent1"/>
          </a:solidFill>
        </p:spPr>
        <p:txBody>
          <a:bodyPr vert="horz" wrap="none" lIns="115200" tIns="36000" rIns="115200" bIns="18000" rtlCol="0" anchor="t">
            <a:normAutofit fontScale="92500" lnSpcReduction="20000"/>
          </a:bodyPr>
          <a:lstStyle/>
          <a:p>
            <a:pPr>
              <a:lnSpc>
                <a:spcPct val="90000"/>
              </a:lnSpc>
              <a:spcAft>
                <a:spcPts val="600"/>
              </a:spcAft>
              <a:buSzPct val="120000"/>
            </a:pPr>
            <a:r>
              <a:rPr lang="de-DE" i="0" kern="1200" baseline="0" dirty="0">
                <a:effectLst/>
                <a:latin typeface="Source Sans Pro" panose="020B0503030403020204" pitchFamily="34" charset="0"/>
                <a:ea typeface="Source Sans Pro" panose="020B0503030403020204" pitchFamily="34" charset="0"/>
                <a:cs typeface="+mn-cs"/>
              </a:rPr>
              <a:t>Training Data preparation: Dataset balancing with Oversampling, cleaning, lemmatize, tokenize, vectorize</a:t>
            </a:r>
            <a:endParaRPr lang="de-DE" i="0" kern="1200" baseline="0" dirty="0">
              <a:latin typeface="Source Sans Pro" panose="020B0503030403020204" pitchFamily="34" charset="0"/>
              <a:ea typeface="Source Sans Pro" panose="020B0503030403020204" pitchFamily="34" charset="0"/>
              <a:cs typeface="+mn-cs"/>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p:spPr>
        <p:txBody>
          <a:bodyPr wrap="none" lIns="115200" tIns="36000" rIns="115200" bIns="18000">
            <a:normAutofit fontScale="90000"/>
          </a:bodyPr>
          <a:lstStyle/>
          <a:p>
            <a:r>
              <a:rPr lang="de-DE" sz="2700" kern="1200" cap="all" spc="-20" baseline="0" dirty="0">
                <a:latin typeface="Source Sans Pro Bold" panose="020B0703030503020204" pitchFamily="34" charset="0"/>
                <a:ea typeface="+mj-ea"/>
                <a:cs typeface="+mj-cs"/>
              </a:rPr>
              <a:t>4.1. Labeled Data Preparation</a:t>
            </a:r>
            <a:br>
              <a:rPr lang="de-DE" sz="1400" kern="1200" cap="all" spc="-20" baseline="0" dirty="0">
                <a:latin typeface="Source Sans Pro Bold" panose="020B0703030503020204" pitchFamily="34" charset="0"/>
                <a:ea typeface="+mj-ea"/>
                <a:cs typeface="+mj-cs"/>
              </a:rPr>
            </a:br>
            <a:endParaRPr lang="de-DE" sz="1400" kern="1200" cap="all" spc="-20" baseline="0" dirty="0">
              <a:latin typeface="Source Sans Pro Bold" panose="020B0703030503020204" pitchFamily="34" charset="0"/>
              <a:ea typeface="+mj-ea"/>
              <a:cs typeface="+mj-cs"/>
            </a:endParaRPr>
          </a:p>
        </p:txBody>
      </p:sp>
      <p:pic>
        <p:nvPicPr>
          <p:cNvPr id="24" name="Content Placeholder 23" descr="Graphical user interface, text, application, email&#10;&#10;Description automatically generated">
            <a:extLst>
              <a:ext uri="{FF2B5EF4-FFF2-40B4-BE49-F238E27FC236}">
                <a16:creationId xmlns:a16="http://schemas.microsoft.com/office/drawing/2014/main" id="{69AAA7C9-80C4-BD83-9601-CDD5DFB48F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6775" y="1549406"/>
            <a:ext cx="6201339" cy="4778295"/>
          </a:xfrm>
        </p:spPr>
      </p:pic>
      <p:pic>
        <p:nvPicPr>
          <p:cNvPr id="28" name="Content Placeholder 27" descr="Chart, pie chart&#10;&#10;Description automatically generated">
            <a:extLst>
              <a:ext uri="{FF2B5EF4-FFF2-40B4-BE49-F238E27FC236}">
                <a16:creationId xmlns:a16="http://schemas.microsoft.com/office/drawing/2014/main" id="{92483922-A445-F978-B150-BC8ACF114F14}"/>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384111" y="1622852"/>
            <a:ext cx="3740574" cy="4593564"/>
          </a:xfrm>
        </p:spPr>
      </p:pic>
      <p:sp>
        <p:nvSpPr>
          <p:cNvPr id="30" name="TextBox 29">
            <a:extLst>
              <a:ext uri="{FF2B5EF4-FFF2-40B4-BE49-F238E27FC236}">
                <a16:creationId xmlns:a16="http://schemas.microsoft.com/office/drawing/2014/main" id="{49029EBC-C150-2987-2FFA-D9C02909E540}"/>
              </a:ext>
            </a:extLst>
          </p:cNvPr>
          <p:cNvSpPr txBox="1"/>
          <p:nvPr/>
        </p:nvSpPr>
        <p:spPr>
          <a:xfrm>
            <a:off x="311790" y="1346574"/>
            <a:ext cx="2560805"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2. </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Balancing </a:t>
            </a:r>
            <a:r>
              <a:rPr lang="en-US" altLang="en-US" sz="1000" b="1" dirty="0">
                <a:latin typeface="Arial" panose="020B0604020202020204" pitchFamily="34" charset="0"/>
                <a:ea typeface="Source Sans Pro" panose="020B0503030403020204" pitchFamily="34" charset="0"/>
                <a:cs typeface="Arial" panose="020B0604020202020204" pitchFamily="34" charset="0"/>
              </a:rPr>
              <a:t>I</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mbalance </a:t>
            </a:r>
            <a:r>
              <a:rPr lang="en-US" altLang="en-US" sz="1000" b="1" dirty="0">
                <a:latin typeface="Arial" panose="020B0604020202020204" pitchFamily="34" charset="0"/>
                <a:ea typeface="Source Sans Pro" panose="020B0503030403020204" pitchFamily="34" charset="0"/>
                <a:cs typeface="Arial" panose="020B0604020202020204" pitchFamily="34" charset="0"/>
              </a:rPr>
              <a:t>D</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ataset</a:t>
            </a:r>
            <a:endParaRPr lang="en-ID" sz="10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8E61FDF-223F-B432-2146-F9F08EF8B1A5}"/>
              </a:ext>
            </a:extLst>
          </p:cNvPr>
          <p:cNvSpPr txBox="1"/>
          <p:nvPr/>
        </p:nvSpPr>
        <p:spPr>
          <a:xfrm>
            <a:off x="2204967" y="6327701"/>
            <a:ext cx="20651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284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graphicFrame>
        <p:nvGraphicFramePr>
          <p:cNvPr id="8" name="Content Placeholder 7">
            <a:extLst>
              <a:ext uri="{FF2B5EF4-FFF2-40B4-BE49-F238E27FC236}">
                <a16:creationId xmlns:a16="http://schemas.microsoft.com/office/drawing/2014/main" id="{2A312D68-9B49-45A6-0B12-DD51343EE5E1}"/>
              </a:ext>
            </a:extLst>
          </p:cNvPr>
          <p:cNvGraphicFramePr>
            <a:graphicFrameLocks noGrp="1"/>
          </p:cNvGraphicFramePr>
          <p:nvPr>
            <p:ph idx="1"/>
            <p:extLst>
              <p:ext uri="{D42A27DB-BD31-4B8C-83A1-F6EECF244321}">
                <p14:modId xmlns:p14="http://schemas.microsoft.com/office/powerpoint/2010/main" val="3905692382"/>
              </p:ext>
            </p:extLst>
          </p:nvPr>
        </p:nvGraphicFramePr>
        <p:xfrm>
          <a:off x="495003" y="1299801"/>
          <a:ext cx="8019269" cy="4510952"/>
        </p:xfrm>
        <a:graphic>
          <a:graphicData uri="http://schemas.openxmlformats.org/drawingml/2006/table">
            <a:tbl>
              <a:tblPr firstRow="1" firstCol="1" bandRow="1">
                <a:solidFill>
                  <a:srgbClr val="404040"/>
                </a:solidFill>
              </a:tblPr>
              <a:tblGrid>
                <a:gridCol w="4857910">
                  <a:extLst>
                    <a:ext uri="{9D8B030D-6E8A-4147-A177-3AD203B41FA5}">
                      <a16:colId xmlns:a16="http://schemas.microsoft.com/office/drawing/2014/main" val="49476923"/>
                    </a:ext>
                  </a:extLst>
                </a:gridCol>
                <a:gridCol w="3161359">
                  <a:extLst>
                    <a:ext uri="{9D8B030D-6E8A-4147-A177-3AD203B41FA5}">
                      <a16:colId xmlns:a16="http://schemas.microsoft.com/office/drawing/2014/main" val="840639246"/>
                    </a:ext>
                  </a:extLst>
                </a:gridCol>
              </a:tblGrid>
              <a:tr h="657624">
                <a:tc>
                  <a:txBody>
                    <a:bodyPr/>
                    <a:lstStyle/>
                    <a:p>
                      <a:pPr marL="219456" marR="219456" algn="l" fontAlgn="ctr">
                        <a:lnSpc>
                          <a:spcPct val="150000"/>
                        </a:lnSpc>
                        <a:spcBef>
                          <a:spcPts val="0"/>
                        </a:spcBef>
                        <a:spcAft>
                          <a:spcPts val="0"/>
                        </a:spcAft>
                      </a:pPr>
                      <a:r>
                        <a:rPr lang="en-ID" sz="2400" b="0"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Model</a:t>
                      </a:r>
                      <a:endParaRPr lang="en-ID" sz="2400" b="0" i="0" u="none" strike="noStrike" cap="none" spc="0" dirty="0">
                        <a:solidFill>
                          <a:schemeClr val="bg1"/>
                        </a:solidFill>
                        <a:effectLst/>
                        <a:latin typeface="Arial" panose="020B0604020202020204" pitchFamily="34" charset="0"/>
                      </a:endParaRPr>
                    </a:p>
                  </a:txBody>
                  <a:tcPr marL="177445" marR="177445" marT="135244" marB="0" anchor="ctr">
                    <a:lnL w="12700" cmpd="sng">
                      <a:noFill/>
                    </a:lnL>
                    <a:lnR w="12700" cmpd="sng">
                      <a:noFill/>
                    </a:lnR>
                    <a:lnT w="19050" cap="flat" cmpd="sng" algn="ctr">
                      <a:noFill/>
                      <a:prstDash val="solid"/>
                    </a:lnT>
                    <a:lnB w="38100" cmpd="sng">
                      <a:noFill/>
                    </a:lnB>
                    <a:solidFill>
                      <a:schemeClr val="accent2"/>
                    </a:solidFill>
                  </a:tcPr>
                </a:tc>
                <a:tc>
                  <a:txBody>
                    <a:bodyPr/>
                    <a:lstStyle/>
                    <a:p>
                      <a:pPr marL="219456" marR="219456" algn="l" fontAlgn="ctr">
                        <a:lnSpc>
                          <a:spcPct val="150000"/>
                        </a:lnSpc>
                        <a:spcBef>
                          <a:spcPts val="0"/>
                        </a:spcBef>
                        <a:spcAft>
                          <a:spcPts val="0"/>
                        </a:spcAft>
                      </a:pPr>
                      <a:r>
                        <a:rPr lang="en-ID" sz="2400" b="0" i="0" u="none" strike="noStrike" cap="none" spc="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Accuracy Score</a:t>
                      </a:r>
                      <a:endParaRPr lang="en-ID" sz="2400" b="0" i="0" u="none" strike="noStrike" cap="none" spc="0">
                        <a:solidFill>
                          <a:schemeClr val="bg1"/>
                        </a:solidFill>
                        <a:effectLst/>
                        <a:latin typeface="Arial" panose="020B0604020202020204" pitchFamily="34" charset="0"/>
                      </a:endParaRPr>
                    </a:p>
                  </a:txBody>
                  <a:tcPr marL="177445" marR="177445" marT="135244" marB="0"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466770946"/>
                  </a:ext>
                </a:extLst>
              </a:tr>
              <a:tr h="525731">
                <a:tc>
                  <a:txBody>
                    <a:bodyPr/>
                    <a:lstStyle/>
                    <a:p>
                      <a:pPr marL="219456" marR="219456" algn="l" fontAlgn="ctr">
                        <a:lnSpc>
                          <a:spcPct val="150000"/>
                        </a:lnSpc>
                        <a:spcBef>
                          <a:spcPts val="0"/>
                        </a:spcBef>
                        <a:spcAft>
                          <a:spcPts val="0"/>
                        </a:spcAft>
                      </a:pPr>
                      <a:r>
                        <a:rPr lang="en-ID" sz="1800" b="1"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GPT-3 Zero-shot Classifier</a:t>
                      </a:r>
                      <a:endParaRPr lang="en-ID" sz="1800" b="1"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marL="219456" marR="219456" algn="ctr" fontAlgn="ctr">
                        <a:lnSpc>
                          <a:spcPct val="150000"/>
                        </a:lnSpc>
                        <a:spcBef>
                          <a:spcPts val="0"/>
                        </a:spcBef>
                        <a:spcAft>
                          <a:spcPts val="0"/>
                        </a:spcAft>
                      </a:pPr>
                      <a:r>
                        <a:rPr lang="en-ID" sz="1800" b="0"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0.460</a:t>
                      </a:r>
                      <a:endParaRPr lang="en-ID" sz="1800" b="0"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210471209"/>
                  </a:ext>
                </a:extLst>
              </a:tr>
              <a:tr h="525731">
                <a:tc>
                  <a:txBody>
                    <a:bodyPr/>
                    <a:lstStyle/>
                    <a:p>
                      <a:pPr marL="219456" marR="219456" algn="l" fontAlgn="ctr">
                        <a:lnSpc>
                          <a:spcPct val="150000"/>
                        </a:lnSpc>
                        <a:spcBef>
                          <a:spcPts val="0"/>
                        </a:spcBef>
                        <a:spcAft>
                          <a:spcPts val="0"/>
                        </a:spcAft>
                      </a:pPr>
                      <a:r>
                        <a:rPr lang="en-ID" sz="1800" b="1"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Bernoulli  NB</a:t>
                      </a:r>
                      <a:endParaRPr lang="en-ID" sz="1800" b="1"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219456" marR="219456" algn="ctr" fontAlgn="ctr">
                        <a:lnSpc>
                          <a:spcPct val="150000"/>
                        </a:lnSpc>
                        <a:spcBef>
                          <a:spcPts val="0"/>
                        </a:spcBef>
                        <a:spcAft>
                          <a:spcPts val="0"/>
                        </a:spcAft>
                      </a:pPr>
                      <a:r>
                        <a:rPr lang="en-ID" sz="1800" b="0"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0.769</a:t>
                      </a:r>
                      <a:endParaRPr lang="en-ID" sz="1800" b="0"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3252963885"/>
                  </a:ext>
                </a:extLst>
              </a:tr>
              <a:tr h="525731">
                <a:tc>
                  <a:txBody>
                    <a:bodyPr/>
                    <a:lstStyle/>
                    <a:p>
                      <a:pPr marL="219456" marR="219456" algn="l" fontAlgn="ctr">
                        <a:lnSpc>
                          <a:spcPct val="150000"/>
                        </a:lnSpc>
                        <a:spcBef>
                          <a:spcPts val="0"/>
                        </a:spcBef>
                        <a:spcAft>
                          <a:spcPts val="0"/>
                        </a:spcAft>
                      </a:pPr>
                      <a:r>
                        <a:rPr lang="en-ID" sz="1800" b="1"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Multinomial NB</a:t>
                      </a:r>
                      <a:endParaRPr lang="en-ID" sz="1800" b="1"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219456" marR="219456" algn="ctr" fontAlgn="ctr">
                        <a:lnSpc>
                          <a:spcPct val="150000"/>
                        </a:lnSpc>
                        <a:spcBef>
                          <a:spcPts val="0"/>
                        </a:spcBef>
                        <a:spcAft>
                          <a:spcPts val="0"/>
                        </a:spcAft>
                      </a:pPr>
                      <a:r>
                        <a:rPr lang="en-ID" sz="1800" b="0"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0.762</a:t>
                      </a:r>
                      <a:endParaRPr lang="en-ID" sz="1800" b="0"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608984874"/>
                  </a:ext>
                </a:extLst>
              </a:tr>
              <a:tr h="525731">
                <a:tc>
                  <a:txBody>
                    <a:bodyPr/>
                    <a:lstStyle/>
                    <a:p>
                      <a:pPr marL="219456" marR="219456" algn="l" fontAlgn="ctr">
                        <a:lnSpc>
                          <a:spcPct val="150000"/>
                        </a:lnSpc>
                        <a:spcBef>
                          <a:spcPts val="0"/>
                        </a:spcBef>
                        <a:spcAft>
                          <a:spcPts val="0"/>
                        </a:spcAft>
                      </a:pPr>
                      <a:r>
                        <a:rPr lang="en-ID" sz="1800" b="1"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Logistic Regression</a:t>
                      </a:r>
                      <a:endParaRPr lang="en-ID" sz="1800" b="1"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219456" marR="219456" algn="ctr" fontAlgn="ctr">
                        <a:lnSpc>
                          <a:spcPct val="150000"/>
                        </a:lnSpc>
                        <a:spcBef>
                          <a:spcPts val="0"/>
                        </a:spcBef>
                        <a:spcAft>
                          <a:spcPts val="0"/>
                        </a:spcAft>
                      </a:pPr>
                      <a:r>
                        <a:rPr lang="en-ID" sz="1800" b="0"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0.855</a:t>
                      </a:r>
                      <a:endParaRPr lang="en-ID" sz="1800" b="0"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883243728"/>
                  </a:ext>
                </a:extLst>
              </a:tr>
              <a:tr h="525731">
                <a:tc>
                  <a:txBody>
                    <a:bodyPr/>
                    <a:lstStyle/>
                    <a:p>
                      <a:pPr marL="219456" marR="219456" algn="l" fontAlgn="ctr">
                        <a:lnSpc>
                          <a:spcPct val="150000"/>
                        </a:lnSpc>
                        <a:spcBef>
                          <a:spcPts val="0"/>
                        </a:spcBef>
                        <a:spcAft>
                          <a:spcPts val="0"/>
                        </a:spcAft>
                      </a:pPr>
                      <a:r>
                        <a:rPr lang="en-ID" sz="1800" b="1" i="0" u="none" strike="noStrike" cap="none" spc="0" dirty="0" err="1">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BertForSequenceClassification</a:t>
                      </a:r>
                      <a:endParaRPr lang="en-ID" sz="1800" b="1"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219456" marR="219456" algn="ctr" fontAlgn="ctr">
                        <a:lnSpc>
                          <a:spcPct val="150000"/>
                        </a:lnSpc>
                        <a:spcBef>
                          <a:spcPts val="0"/>
                        </a:spcBef>
                        <a:spcAft>
                          <a:spcPts val="0"/>
                        </a:spcAft>
                      </a:pPr>
                      <a:r>
                        <a:rPr lang="en-ID" sz="1800" b="0"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0.880</a:t>
                      </a:r>
                      <a:endParaRPr lang="en-ID" sz="1800" b="0"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4196039654"/>
                  </a:ext>
                </a:extLst>
              </a:tr>
              <a:tr h="525731">
                <a:tc>
                  <a:txBody>
                    <a:bodyPr/>
                    <a:lstStyle/>
                    <a:p>
                      <a:pPr marL="219456" marR="219456" algn="l" fontAlgn="ctr">
                        <a:lnSpc>
                          <a:spcPct val="150000"/>
                        </a:lnSpc>
                        <a:spcBef>
                          <a:spcPts val="0"/>
                        </a:spcBef>
                        <a:spcAft>
                          <a:spcPts val="0"/>
                        </a:spcAft>
                      </a:pPr>
                      <a:r>
                        <a:rPr lang="en-ID" sz="1800" b="1"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Linear SVC</a:t>
                      </a:r>
                      <a:endParaRPr lang="en-ID" sz="1800" b="1"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tx2">
                        <a:lumMod val="50000"/>
                      </a:schemeClr>
                    </a:solidFill>
                  </a:tcPr>
                </a:tc>
                <a:tc>
                  <a:txBody>
                    <a:bodyPr/>
                    <a:lstStyle/>
                    <a:p>
                      <a:pPr marL="219456" marR="219456" algn="ctr" fontAlgn="ctr">
                        <a:lnSpc>
                          <a:spcPct val="150000"/>
                        </a:lnSpc>
                        <a:spcBef>
                          <a:spcPts val="0"/>
                        </a:spcBef>
                        <a:spcAft>
                          <a:spcPts val="0"/>
                        </a:spcAft>
                      </a:pPr>
                      <a:r>
                        <a:rPr lang="en-ID" sz="1800" b="1"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0.883</a:t>
                      </a:r>
                      <a:endParaRPr lang="en-ID" sz="1800" b="0"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tx2">
                        <a:lumMod val="50000"/>
                      </a:schemeClr>
                    </a:solidFill>
                  </a:tcPr>
                </a:tc>
                <a:extLst>
                  <a:ext uri="{0D108BD9-81ED-4DB2-BD59-A6C34878D82A}">
                    <a16:rowId xmlns:a16="http://schemas.microsoft.com/office/drawing/2014/main" val="3178436526"/>
                  </a:ext>
                </a:extLst>
              </a:tr>
              <a:tr h="525731">
                <a:tc>
                  <a:txBody>
                    <a:bodyPr/>
                    <a:lstStyle/>
                    <a:p>
                      <a:pPr marL="219456" marR="219456" algn="l" fontAlgn="ctr">
                        <a:lnSpc>
                          <a:spcPct val="150000"/>
                        </a:lnSpc>
                        <a:spcBef>
                          <a:spcPts val="0"/>
                        </a:spcBef>
                        <a:spcAft>
                          <a:spcPts val="0"/>
                        </a:spcAft>
                      </a:pPr>
                      <a:r>
                        <a:rPr lang="en-ID" sz="1800" b="1" i="0" u="none" strike="noStrike" cap="none" spc="0" dirty="0" err="1">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DistilBertForSequenceClassification</a:t>
                      </a:r>
                      <a:endParaRPr lang="en-ID" sz="1800" b="1"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mpd="sng">
                      <a:noFill/>
                      <a:prstDash val="solid"/>
                    </a:lnT>
                    <a:lnB w="12700" cmpd="sng">
                      <a:noFill/>
                      <a:prstDash val="solid"/>
                    </a:lnB>
                    <a:solidFill>
                      <a:schemeClr val="tx2">
                        <a:lumMod val="50000"/>
                      </a:schemeClr>
                    </a:solidFill>
                  </a:tcPr>
                </a:tc>
                <a:tc>
                  <a:txBody>
                    <a:bodyPr/>
                    <a:lstStyle/>
                    <a:p>
                      <a:pPr marL="219456" marR="219456" algn="ctr" fontAlgn="ctr">
                        <a:lnSpc>
                          <a:spcPct val="150000"/>
                        </a:lnSpc>
                        <a:spcBef>
                          <a:spcPts val="0"/>
                        </a:spcBef>
                        <a:spcAft>
                          <a:spcPts val="0"/>
                        </a:spcAft>
                      </a:pPr>
                      <a:r>
                        <a:rPr lang="en-ID" sz="1800" b="1"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0.910</a:t>
                      </a:r>
                      <a:endParaRPr lang="en-ID" sz="1800" b="0"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mpd="sng">
                      <a:noFill/>
                      <a:prstDash val="solid"/>
                    </a:lnT>
                    <a:lnB w="12700" cmpd="sng">
                      <a:noFill/>
                      <a:prstDash val="solid"/>
                    </a:lnB>
                    <a:solidFill>
                      <a:schemeClr val="tx2">
                        <a:lumMod val="50000"/>
                      </a:schemeClr>
                    </a:solidFill>
                  </a:tcPr>
                </a:tc>
                <a:extLst>
                  <a:ext uri="{0D108BD9-81ED-4DB2-BD59-A6C34878D82A}">
                    <a16:rowId xmlns:a16="http://schemas.microsoft.com/office/drawing/2014/main" val="3757368229"/>
                  </a:ext>
                </a:extLst>
              </a:tr>
            </a:tbl>
          </a:graphicData>
        </a:graphic>
      </p:graphicFrame>
      <p:sp>
        <p:nvSpPr>
          <p:cNvPr id="14" name="TextBox 13">
            <a:extLst>
              <a:ext uri="{FF2B5EF4-FFF2-40B4-BE49-F238E27FC236}">
                <a16:creationId xmlns:a16="http://schemas.microsoft.com/office/drawing/2014/main" id="{7F184871-EF68-B467-96E6-00ED1664D654}"/>
              </a:ext>
            </a:extLst>
          </p:cNvPr>
          <p:cNvSpPr txBox="1"/>
          <p:nvPr/>
        </p:nvSpPr>
        <p:spPr>
          <a:xfrm>
            <a:off x="447028" y="1030395"/>
            <a:ext cx="4513161" cy="3139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600" b="1" i="0" u="none" strike="noStrike" kern="1200" cap="none" normalizeH="0" baseline="0">
                <a:ln>
                  <a:noFill/>
                </a:ln>
                <a:effectLst/>
                <a:latin typeface="Source Sans Pro" panose="020B0503030403020204" pitchFamily="34" charset="0"/>
                <a:ea typeface="Source Sans Pro" panose="020B0503030403020204" pitchFamily="34" charset="0"/>
                <a:cs typeface="+mn-cs"/>
              </a:rPr>
              <a:t>Table 1. Sentiment Analysis Model Accuracy </a:t>
            </a:r>
            <a:endParaRPr kumimoji="0" lang="de-DE" altLang="en-US" sz="16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788124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endParaRPr>
          </a:p>
        </p:txBody>
      </p:sp>
    </p:spTree>
    <p:extLst>
      <p:ext uri="{BB962C8B-B14F-4D97-AF65-F5344CB8AC3E}">
        <p14:creationId xmlns:p14="http://schemas.microsoft.com/office/powerpoint/2010/main" val="880861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625108" y="1277419"/>
            <a:ext cx="5650836"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3. </a:t>
            </a:r>
            <a:r>
              <a:rPr lang="en-ID" sz="105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DistilBertForSequenceClassification</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29" name="Content Placeholder 28" descr="Table&#10;&#10;Description automatically generated">
            <a:extLst>
              <a:ext uri="{FF2B5EF4-FFF2-40B4-BE49-F238E27FC236}">
                <a16:creationId xmlns:a16="http://schemas.microsoft.com/office/drawing/2014/main" id="{CFDF34EF-0B10-ED33-AF4E-D7C28191E6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107" y="1906253"/>
            <a:ext cx="5650837" cy="2949613"/>
          </a:xfrm>
        </p:spPr>
      </p:pic>
      <p:pic>
        <p:nvPicPr>
          <p:cNvPr id="31" name="Picture 30" descr="Graphical user interface, application&#10;&#10;Description automatically generated">
            <a:extLst>
              <a:ext uri="{FF2B5EF4-FFF2-40B4-BE49-F238E27FC236}">
                <a16:creationId xmlns:a16="http://schemas.microsoft.com/office/drawing/2014/main" id="{D905AF6A-A482-2B2B-689B-39E53BD86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4747" y="1813720"/>
            <a:ext cx="5032145" cy="4054599"/>
          </a:xfrm>
          <a:prstGeom prst="rect">
            <a:avLst/>
          </a:prstGeom>
        </p:spPr>
      </p:pic>
    </p:spTree>
    <p:extLst>
      <p:ext uri="{BB962C8B-B14F-4D97-AF65-F5344CB8AC3E}">
        <p14:creationId xmlns:p14="http://schemas.microsoft.com/office/powerpoint/2010/main" val="2590272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625108" y="1277419"/>
            <a:ext cx="3739858"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4. </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Linear SVC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29" name="Content Placeholder 28">
            <a:extLst>
              <a:ext uri="{FF2B5EF4-FFF2-40B4-BE49-F238E27FC236}">
                <a16:creationId xmlns:a16="http://schemas.microsoft.com/office/drawing/2014/main" id="{CFDF34EF-0B10-ED33-AF4E-D7C28191E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25107" y="1906253"/>
            <a:ext cx="5650837" cy="2949613"/>
          </a:xfrm>
        </p:spPr>
      </p:pic>
      <p:pic>
        <p:nvPicPr>
          <p:cNvPr id="31" name="Picture 30">
            <a:extLst>
              <a:ext uri="{FF2B5EF4-FFF2-40B4-BE49-F238E27FC236}">
                <a16:creationId xmlns:a16="http://schemas.microsoft.com/office/drawing/2014/main" id="{D905AF6A-A482-2B2B-689B-39E53BD86D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88274" y="1813720"/>
            <a:ext cx="3925091" cy="4054599"/>
          </a:xfrm>
          <a:prstGeom prst="rect">
            <a:avLst/>
          </a:prstGeom>
        </p:spPr>
      </p:pic>
    </p:spTree>
    <p:extLst>
      <p:ext uri="{BB962C8B-B14F-4D97-AF65-F5344CB8AC3E}">
        <p14:creationId xmlns:p14="http://schemas.microsoft.com/office/powerpoint/2010/main" val="1626426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4"/>
            <a:ext cx="11067691" cy="2307556"/>
          </a:xfrm>
        </p:spPr>
        <p:txBody>
          <a:bodyPr/>
          <a:lstStyle/>
          <a:p>
            <a:pPr marL="34925" marR="215900" indent="0" algn="just">
              <a:lnSpc>
                <a:spcPct val="150000"/>
              </a:lnSpc>
              <a:spcAft>
                <a:spcPts val="0"/>
              </a:spcAft>
              <a:buNone/>
            </a:pPr>
            <a:r>
              <a:rPr lang="en-US" sz="1400" dirty="0">
                <a:effectLst/>
                <a:latin typeface="Arial" panose="020B0604020202020204" pitchFamily="34" charset="0"/>
                <a:ea typeface="Palatino Linotype" panose="02040502050505030304" pitchFamily="18" charset="0"/>
                <a:cs typeface="Arial" panose="020B0604020202020204" pitchFamily="34" charset="0"/>
              </a:rPr>
              <a:t>To decide which one is the best model, precision, recall, and F1-score metrics in Classification report need to be considered. </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Accuracy is about how often the model is right.</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Precision is how often the model predicts specific emotions, and it's </a:t>
            </a:r>
            <a:r>
              <a:rPr lang="en-US" sz="1400" b="1" dirty="0">
                <a:effectLst/>
                <a:latin typeface="Arial" panose="020B0604020202020204" pitchFamily="34" charset="0"/>
                <a:ea typeface="Palatino Linotype" panose="02040502050505030304" pitchFamily="18" charset="0"/>
                <a:cs typeface="Arial" panose="020B0604020202020204" pitchFamily="34" charset="0"/>
              </a:rPr>
              <a:t>that</a:t>
            </a:r>
            <a:r>
              <a:rPr lang="en-US" sz="1400" dirty="0">
                <a:effectLst/>
                <a:latin typeface="Arial" panose="020B0604020202020204" pitchFamily="34" charset="0"/>
                <a:ea typeface="Palatino Linotype" panose="02040502050505030304" pitchFamily="18" charset="0"/>
                <a:cs typeface="Arial" panose="020B0604020202020204" pitchFamily="34" charset="0"/>
              </a:rPr>
              <a:t> emotion.</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Recall is how often the model correctly predicts a specific emotion.</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F1-score is how good the model overall, mixed of precision and recall.</a:t>
            </a:r>
            <a:endParaRPr lang="en-US" sz="1400" dirty="0">
              <a:latin typeface="Arial" panose="020B0604020202020204" pitchFamily="34" charset="0"/>
              <a:ea typeface="Palatino Linotype" panose="0204050205050503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4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Linear SVC to as  the best model</a:t>
            </a:r>
            <a:r>
              <a:rPr lang="en-US" altLang="en-US" sz="1400" dirty="0">
                <a:latin typeface="Arial" panose="020B0604020202020204" pitchFamily="34" charset="0"/>
                <a:ea typeface="Palatino Linotype" panose="02040502050505030304" pitchFamily="18" charset="0"/>
                <a:cs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saved using pickle, a Python library ,and applied to new Unlabeled tweets dataset collected from various regions including America, Europe, Asia, Australia, and Africa.</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400" dirty="0">
              <a:latin typeface="Arial" panose="020B0604020202020204" pitchFamily="34" charset="0"/>
              <a:cs typeface="Arial" panose="020B0604020202020204" pitchFamily="34" charset="0"/>
            </a:endParaRPr>
          </a:p>
        </p:txBody>
      </p:sp>
      <p:pic>
        <p:nvPicPr>
          <p:cNvPr id="2050" name="Picture 21">
            <a:extLst>
              <a:ext uri="{FF2B5EF4-FFF2-40B4-BE49-F238E27FC236}">
                <a16:creationId xmlns:a16="http://schemas.microsoft.com/office/drawing/2014/main" id="{398EF82F-B09C-9DB8-41F8-6E1251B23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530" y="3749177"/>
            <a:ext cx="4313208" cy="272589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56D00AC0-6C13-63E9-179C-DB82A54178B7}"/>
              </a:ext>
            </a:extLst>
          </p:cNvPr>
          <p:cNvSpPr txBox="1"/>
          <p:nvPr/>
        </p:nvSpPr>
        <p:spPr>
          <a:xfrm>
            <a:off x="9307903" y="6399801"/>
            <a:ext cx="197545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2" name="TextBox 11">
            <a:extLst>
              <a:ext uri="{FF2B5EF4-FFF2-40B4-BE49-F238E27FC236}">
                <a16:creationId xmlns:a16="http://schemas.microsoft.com/office/drawing/2014/main" id="{594155BA-A079-052D-8DBA-1B12FCD193A0}"/>
              </a:ext>
            </a:extLst>
          </p:cNvPr>
          <p:cNvSpPr txBox="1"/>
          <p:nvPr/>
        </p:nvSpPr>
        <p:spPr>
          <a:xfrm>
            <a:off x="6970143" y="3382355"/>
            <a:ext cx="343331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Chosen model and vectorizer saved</a:t>
            </a:r>
          </a:p>
        </p:txBody>
      </p:sp>
    </p:spTree>
    <p:extLst>
      <p:ext uri="{BB962C8B-B14F-4D97-AF65-F5344CB8AC3E}">
        <p14:creationId xmlns:p14="http://schemas.microsoft.com/office/powerpoint/2010/main" val="309842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30.04.2023</a:t>
            </a:fld>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17</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4.3 Unlabeled Data COLLECTION</a:t>
            </a:r>
          </a:p>
        </p:txBody>
      </p:sp>
      <p:sp>
        <p:nvSpPr>
          <p:cNvPr id="13" name="TextBox 12">
            <a:extLst>
              <a:ext uri="{FF2B5EF4-FFF2-40B4-BE49-F238E27FC236}">
                <a16:creationId xmlns:a16="http://schemas.microsoft.com/office/drawing/2014/main" id="{E021056B-BAA8-E407-E1DA-0436ACCAACBC}"/>
              </a:ext>
            </a:extLst>
          </p:cNvPr>
          <p:cNvSpPr txBox="1"/>
          <p:nvPr/>
        </p:nvSpPr>
        <p:spPr>
          <a:xfrm>
            <a:off x="447029" y="3079630"/>
            <a:ext cx="317606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6. Unlabeled data collection</a:t>
            </a:r>
          </a:p>
        </p:txBody>
      </p:sp>
      <p:sp>
        <p:nvSpPr>
          <p:cNvPr id="15" name="TextBox 14">
            <a:extLst>
              <a:ext uri="{FF2B5EF4-FFF2-40B4-BE49-F238E27FC236}">
                <a16:creationId xmlns:a16="http://schemas.microsoft.com/office/drawing/2014/main" id="{E32F76AE-89FA-8F21-2186-76B89F414518}"/>
              </a:ext>
            </a:extLst>
          </p:cNvPr>
          <p:cNvSpPr txBox="1"/>
          <p:nvPr/>
        </p:nvSpPr>
        <p:spPr>
          <a:xfrm>
            <a:off x="6217691" y="6260492"/>
            <a:ext cx="192153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9" name="Content Placeholder 18" descr="Graphical user interface, text, application, email&#10;&#10;Description automatically generated">
            <a:extLst>
              <a:ext uri="{FF2B5EF4-FFF2-40B4-BE49-F238E27FC236}">
                <a16:creationId xmlns:a16="http://schemas.microsoft.com/office/drawing/2014/main" id="{B5DBF0A0-5A16-0ABF-398B-632805BAB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285" y="3378087"/>
            <a:ext cx="7469281" cy="2720654"/>
          </a:xfrm>
        </p:spPr>
      </p:pic>
    </p:spTree>
    <p:extLst>
      <p:ext uri="{BB962C8B-B14F-4D97-AF65-F5344CB8AC3E}">
        <p14:creationId xmlns:p14="http://schemas.microsoft.com/office/powerpoint/2010/main" val="391347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30.04.2023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23472" cy="581069"/>
          </a:xfrm>
        </p:spPr>
        <p:txBody>
          <a:bodyPr wrap="square">
            <a:normAutofit fontScale="90000"/>
          </a:bodyPr>
          <a:lstStyle/>
          <a:p>
            <a:r>
              <a:rPr lang="de-DE" sz="2400" dirty="0"/>
              <a:t>4.4 Sentiment Analysis Result on </a:t>
            </a:r>
            <a:br>
              <a:rPr lang="de-DE" sz="2400" dirty="0"/>
            </a:br>
            <a:r>
              <a:rPr lang="de-DE" sz="2400" dirty="0"/>
              <a:t>Unlabeled Data and Location Comparison</a:t>
            </a:r>
          </a:p>
        </p:txBody>
      </p:sp>
      <p:sp>
        <p:nvSpPr>
          <p:cNvPr id="13" name="TextBox 12">
            <a:extLst>
              <a:ext uri="{FF2B5EF4-FFF2-40B4-BE49-F238E27FC236}">
                <a16:creationId xmlns:a16="http://schemas.microsoft.com/office/drawing/2014/main" id="{5B07A96A-1B99-6F14-F280-B1DBB48D3ED6}"/>
              </a:ext>
            </a:extLst>
          </p:cNvPr>
          <p:cNvSpPr txBox="1"/>
          <p:nvPr/>
        </p:nvSpPr>
        <p:spPr>
          <a:xfrm>
            <a:off x="519741" y="1683662"/>
            <a:ext cx="344841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7. Sentiment Analysis Result for All </a:t>
            </a:r>
            <a:r>
              <a:rPr lang="de-DE" altLang="en-US" sz="1000" b="1" dirty="0">
                <a:latin typeface="Arial" panose="020B0604020202020204" pitchFamily="34" charset="0"/>
                <a:ea typeface="Source Sans Pro" panose="020B0503030403020204" pitchFamily="34" charset="0"/>
                <a:cs typeface="Arial" panose="020B0604020202020204" pitchFamily="34" charset="0"/>
              </a:rPr>
              <a:t>L</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ocations</a:t>
            </a:r>
          </a:p>
        </p:txBody>
      </p:sp>
      <p:graphicFrame>
        <p:nvGraphicFramePr>
          <p:cNvPr id="15" name="Table 14">
            <a:extLst>
              <a:ext uri="{FF2B5EF4-FFF2-40B4-BE49-F238E27FC236}">
                <a16:creationId xmlns:a16="http://schemas.microsoft.com/office/drawing/2014/main" id="{69A22CC2-DC2F-E04B-95C9-98A1E45D4343}"/>
              </a:ext>
            </a:extLst>
          </p:cNvPr>
          <p:cNvGraphicFramePr>
            <a:graphicFrameLocks noGrp="1"/>
          </p:cNvGraphicFramePr>
          <p:nvPr>
            <p:extLst>
              <p:ext uri="{D42A27DB-BD31-4B8C-83A1-F6EECF244321}">
                <p14:modId xmlns:p14="http://schemas.microsoft.com/office/powerpoint/2010/main" val="3024222263"/>
              </p:ext>
            </p:extLst>
          </p:nvPr>
        </p:nvGraphicFramePr>
        <p:xfrm>
          <a:off x="5221501" y="2011346"/>
          <a:ext cx="6523472" cy="1805694"/>
        </p:xfrm>
        <a:graphic>
          <a:graphicData uri="http://schemas.openxmlformats.org/drawingml/2006/table">
            <a:tbl>
              <a:tblPr firstRow="1" firstCol="1" bandRow="1">
                <a:tableStyleId>{5C22544A-7EE6-4342-B048-85BDC9FD1C3A}</a:tableStyleId>
              </a:tblPr>
              <a:tblGrid>
                <a:gridCol w="1225045">
                  <a:extLst>
                    <a:ext uri="{9D8B030D-6E8A-4147-A177-3AD203B41FA5}">
                      <a16:colId xmlns:a16="http://schemas.microsoft.com/office/drawing/2014/main" val="2263769868"/>
                    </a:ext>
                  </a:extLst>
                </a:gridCol>
                <a:gridCol w="792481">
                  <a:extLst>
                    <a:ext uri="{9D8B030D-6E8A-4147-A177-3AD203B41FA5}">
                      <a16:colId xmlns:a16="http://schemas.microsoft.com/office/drawing/2014/main" val="2938694647"/>
                    </a:ext>
                  </a:extLst>
                </a:gridCol>
                <a:gridCol w="924561">
                  <a:extLst>
                    <a:ext uri="{9D8B030D-6E8A-4147-A177-3AD203B41FA5}">
                      <a16:colId xmlns:a16="http://schemas.microsoft.com/office/drawing/2014/main" val="3215033832"/>
                    </a:ext>
                  </a:extLst>
                </a:gridCol>
                <a:gridCol w="848616">
                  <a:extLst>
                    <a:ext uri="{9D8B030D-6E8A-4147-A177-3AD203B41FA5}">
                      <a16:colId xmlns:a16="http://schemas.microsoft.com/office/drawing/2014/main" val="3284666360"/>
                    </a:ext>
                  </a:extLst>
                </a:gridCol>
                <a:gridCol w="709930">
                  <a:extLst>
                    <a:ext uri="{9D8B030D-6E8A-4147-A177-3AD203B41FA5}">
                      <a16:colId xmlns:a16="http://schemas.microsoft.com/office/drawing/2014/main" val="868578388"/>
                    </a:ext>
                  </a:extLst>
                </a:gridCol>
                <a:gridCol w="643891">
                  <a:extLst>
                    <a:ext uri="{9D8B030D-6E8A-4147-A177-3AD203B41FA5}">
                      <a16:colId xmlns:a16="http://schemas.microsoft.com/office/drawing/2014/main" val="2972777058"/>
                    </a:ext>
                  </a:extLst>
                </a:gridCol>
                <a:gridCol w="610871">
                  <a:extLst>
                    <a:ext uri="{9D8B030D-6E8A-4147-A177-3AD203B41FA5}">
                      <a16:colId xmlns:a16="http://schemas.microsoft.com/office/drawing/2014/main" val="4262767729"/>
                    </a:ext>
                  </a:extLst>
                </a:gridCol>
                <a:gridCol w="768077">
                  <a:extLst>
                    <a:ext uri="{9D8B030D-6E8A-4147-A177-3AD203B41FA5}">
                      <a16:colId xmlns:a16="http://schemas.microsoft.com/office/drawing/2014/main" val="527639070"/>
                    </a:ext>
                  </a:extLst>
                </a:gridCol>
              </a:tblGrid>
              <a:tr h="372468">
                <a:tc>
                  <a:txBody>
                    <a:bodyPr/>
                    <a:lstStyle/>
                    <a:p>
                      <a:pPr algn="ctr"/>
                      <a:r>
                        <a:rPr lang="en-ID" sz="1000" dirty="0">
                          <a:solidFill>
                            <a:schemeClr val="tx1"/>
                          </a:solidFill>
                          <a:effectLst/>
                        </a:rPr>
                        <a:t>Continent</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Joy</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Sadness</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Surprise</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a:solidFill>
                            <a:schemeClr val="tx1"/>
                          </a:solidFill>
                          <a:effectLst/>
                        </a:rPr>
                        <a:t>Anger</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a:solidFill>
                            <a:schemeClr val="tx1"/>
                          </a:solidFill>
                          <a:effectLst/>
                        </a:rPr>
                        <a:t>Love</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a:solidFill>
                            <a:schemeClr val="tx1"/>
                          </a:solidFill>
                          <a:effectLst/>
                        </a:rPr>
                        <a:t>Fear</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Row Total</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bg1">
                        <a:lumMod val="65000"/>
                      </a:schemeClr>
                    </a:solidFill>
                  </a:tcPr>
                </a:tc>
                <a:extLst>
                  <a:ext uri="{0D108BD9-81ED-4DB2-BD59-A6C34878D82A}">
                    <a16:rowId xmlns:a16="http://schemas.microsoft.com/office/drawing/2014/main" val="1242657584"/>
                  </a:ext>
                </a:extLst>
              </a:tr>
              <a:tr h="226585">
                <a:tc>
                  <a:txBody>
                    <a:bodyPr/>
                    <a:lstStyle/>
                    <a:p>
                      <a:pPr algn="ctr"/>
                      <a:r>
                        <a:rPr lang="en-ID" sz="1000" dirty="0">
                          <a:solidFill>
                            <a:schemeClr val="tx1"/>
                          </a:solidFill>
                          <a:effectLst/>
                        </a:rPr>
                        <a:t>America</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ID" sz="1000" dirty="0">
                          <a:solidFill>
                            <a:schemeClr val="tx1"/>
                          </a:solidFill>
                          <a:effectLst/>
                        </a:rPr>
                        <a:t>1053</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134</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181</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200</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128</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112</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1808</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289405423"/>
                  </a:ext>
                </a:extLst>
              </a:tr>
              <a:tr h="226585">
                <a:tc>
                  <a:txBody>
                    <a:bodyPr/>
                    <a:lstStyle/>
                    <a:p>
                      <a:pPr algn="ctr"/>
                      <a:r>
                        <a:rPr lang="en-ID" sz="1000" dirty="0">
                          <a:solidFill>
                            <a:schemeClr val="tx1"/>
                          </a:solidFill>
                          <a:effectLst/>
                        </a:rPr>
                        <a:t>Europe</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ID" sz="1000" dirty="0">
                          <a:solidFill>
                            <a:schemeClr val="tx1"/>
                          </a:solidFill>
                          <a:effectLst/>
                        </a:rPr>
                        <a:t>413</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51</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62</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83</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a:solidFill>
                            <a:schemeClr val="tx1"/>
                          </a:solidFill>
                          <a:effectLst/>
                        </a:rPr>
                        <a:t>57</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a:solidFill>
                            <a:schemeClr val="tx1"/>
                          </a:solidFill>
                          <a:effectLst/>
                        </a:rPr>
                        <a:t>38</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a:solidFill>
                            <a:schemeClr val="tx1"/>
                          </a:solidFill>
                          <a:effectLst/>
                        </a:rPr>
                        <a:t>704</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3507436623"/>
                  </a:ext>
                </a:extLst>
              </a:tr>
              <a:tr h="226585">
                <a:tc>
                  <a:txBody>
                    <a:bodyPr/>
                    <a:lstStyle/>
                    <a:p>
                      <a:pPr algn="ctr"/>
                      <a:r>
                        <a:rPr lang="en-ID" sz="1000">
                          <a:solidFill>
                            <a:schemeClr val="tx1"/>
                          </a:solidFill>
                          <a:effectLst/>
                        </a:rPr>
                        <a:t>Australia</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ID" sz="1100" dirty="0">
                          <a:solidFill>
                            <a:schemeClr val="tx1"/>
                          </a:solidFill>
                          <a:effectLst/>
                        </a:rPr>
                        <a:t>29</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2</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3</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6</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5</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a:solidFill>
                            <a:schemeClr val="tx1"/>
                          </a:solidFill>
                          <a:effectLst/>
                        </a:rPr>
                        <a:t>4</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a:solidFill>
                            <a:schemeClr val="tx1"/>
                          </a:solidFill>
                          <a:effectLst/>
                        </a:rPr>
                        <a:t>49</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2936518615"/>
                  </a:ext>
                </a:extLst>
              </a:tr>
              <a:tr h="232792">
                <a:tc>
                  <a:txBody>
                    <a:bodyPr/>
                    <a:lstStyle/>
                    <a:p>
                      <a:pPr algn="ctr"/>
                      <a:r>
                        <a:rPr lang="en-ID" sz="1000">
                          <a:solidFill>
                            <a:schemeClr val="tx1"/>
                          </a:solidFill>
                          <a:effectLst/>
                        </a:rPr>
                        <a:t>Asia</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ID" sz="1100">
                          <a:solidFill>
                            <a:schemeClr val="tx1"/>
                          </a:solidFill>
                          <a:effectLst/>
                        </a:rPr>
                        <a:t>65</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4</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7</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4</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9</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6</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95</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1062798265"/>
                  </a:ext>
                </a:extLst>
              </a:tr>
              <a:tr h="232792">
                <a:tc>
                  <a:txBody>
                    <a:bodyPr/>
                    <a:lstStyle/>
                    <a:p>
                      <a:pPr algn="ctr"/>
                      <a:r>
                        <a:rPr lang="en-ID" sz="1000">
                          <a:solidFill>
                            <a:schemeClr val="tx1"/>
                          </a:solidFill>
                          <a:effectLst/>
                        </a:rPr>
                        <a:t>Africa</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ID" sz="1100">
                          <a:solidFill>
                            <a:schemeClr val="tx1"/>
                          </a:solidFill>
                          <a:effectLst/>
                        </a:rPr>
                        <a:t> </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a:solidFill>
                            <a:schemeClr val="tx1"/>
                          </a:solidFill>
                          <a:effectLst/>
                        </a:rPr>
                        <a:t> </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1</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 </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 </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 </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522969769"/>
                  </a:ext>
                </a:extLst>
              </a:tr>
              <a:tr h="287887">
                <a:tc>
                  <a:txBody>
                    <a:bodyPr/>
                    <a:lstStyle/>
                    <a:p>
                      <a:pPr algn="ctr"/>
                      <a:r>
                        <a:rPr lang="en-ID" sz="1000">
                          <a:solidFill>
                            <a:schemeClr val="tx1"/>
                          </a:solidFill>
                          <a:effectLst/>
                        </a:rPr>
                        <a:t>Column Total</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a:solidFill>
                            <a:schemeClr val="tx1"/>
                          </a:solidFill>
                          <a:effectLst/>
                        </a:rPr>
                        <a:t>1560</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a:solidFill>
                            <a:schemeClr val="tx1"/>
                          </a:solidFill>
                          <a:effectLst/>
                        </a:rPr>
                        <a:t>191</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a:solidFill>
                            <a:schemeClr val="tx1"/>
                          </a:solidFill>
                          <a:effectLst/>
                        </a:rPr>
                        <a:t>254</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dirty="0">
                          <a:solidFill>
                            <a:schemeClr val="tx1"/>
                          </a:solidFill>
                          <a:effectLst/>
                        </a:rPr>
                        <a:t>293</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dirty="0">
                          <a:solidFill>
                            <a:schemeClr val="tx1"/>
                          </a:solidFill>
                          <a:effectLst/>
                        </a:rPr>
                        <a:t>199</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dirty="0">
                          <a:solidFill>
                            <a:schemeClr val="tx1"/>
                          </a:solidFill>
                          <a:effectLst/>
                        </a:rPr>
                        <a:t>160</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dirty="0">
                          <a:solidFill>
                            <a:schemeClr val="tx1"/>
                          </a:solidFill>
                          <a:effectLst/>
                        </a:rPr>
                        <a:t>2657</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2713439072"/>
                  </a:ext>
                </a:extLst>
              </a:tr>
            </a:tbl>
          </a:graphicData>
        </a:graphic>
      </p:graphicFrame>
      <p:sp>
        <p:nvSpPr>
          <p:cNvPr id="17" name="Rectangle 1">
            <a:extLst>
              <a:ext uri="{FF2B5EF4-FFF2-40B4-BE49-F238E27FC236}">
                <a16:creationId xmlns:a16="http://schemas.microsoft.com/office/drawing/2014/main" id="{232BD1DC-0755-ABA1-9C21-65AF5F07B929}"/>
              </a:ext>
            </a:extLst>
          </p:cNvPr>
          <p:cNvSpPr>
            <a:spLocks noChangeArrowheads="1"/>
          </p:cNvSpPr>
          <p:nvPr/>
        </p:nvSpPr>
        <p:spPr bwMode="auto">
          <a:xfrm>
            <a:off x="5175749" y="1683662"/>
            <a:ext cx="484814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56200" algn="l"/>
              </a:tabLst>
              <a:defRPr>
                <a:solidFill>
                  <a:schemeClr val="tx1"/>
                </a:solidFill>
                <a:latin typeface="Arial" panose="020B0604020202020204" pitchFamily="34" charset="0"/>
              </a:defRPr>
            </a:lvl1pPr>
            <a:lvl2pPr eaLnBrk="0" fontAlgn="base" hangingPunct="0">
              <a:spcBef>
                <a:spcPct val="0"/>
              </a:spcBef>
              <a:spcAft>
                <a:spcPct val="0"/>
              </a:spcAft>
              <a:tabLst>
                <a:tab pos="5156200" algn="l"/>
              </a:tabLst>
              <a:defRPr>
                <a:solidFill>
                  <a:schemeClr val="tx1"/>
                </a:solidFill>
                <a:latin typeface="Arial" panose="020B0604020202020204" pitchFamily="34" charset="0"/>
              </a:defRPr>
            </a:lvl2pPr>
            <a:lvl3pPr eaLnBrk="0" fontAlgn="base" hangingPunct="0">
              <a:spcBef>
                <a:spcPct val="0"/>
              </a:spcBef>
              <a:spcAft>
                <a:spcPct val="0"/>
              </a:spcAft>
              <a:tabLst>
                <a:tab pos="5156200" algn="l"/>
              </a:tabLst>
              <a:defRPr>
                <a:solidFill>
                  <a:schemeClr val="tx1"/>
                </a:solidFill>
                <a:latin typeface="Arial" panose="020B0604020202020204" pitchFamily="34" charset="0"/>
              </a:defRPr>
            </a:lvl3pPr>
            <a:lvl4pPr eaLnBrk="0" fontAlgn="base" hangingPunct="0">
              <a:spcBef>
                <a:spcPct val="0"/>
              </a:spcBef>
              <a:spcAft>
                <a:spcPct val="0"/>
              </a:spcAft>
              <a:tabLst>
                <a:tab pos="5156200" algn="l"/>
              </a:tabLst>
              <a:defRPr>
                <a:solidFill>
                  <a:schemeClr val="tx1"/>
                </a:solidFill>
                <a:latin typeface="Arial" panose="020B0604020202020204" pitchFamily="34" charset="0"/>
              </a:defRPr>
            </a:lvl4pPr>
            <a:lvl5pPr eaLnBrk="0" fontAlgn="base" hangingPunct="0">
              <a:spcBef>
                <a:spcPct val="0"/>
              </a:spcBef>
              <a:spcAft>
                <a:spcPct val="0"/>
              </a:spcAft>
              <a:tabLst>
                <a:tab pos="5156200" algn="l"/>
              </a:tabLst>
              <a:defRPr>
                <a:solidFill>
                  <a:schemeClr val="tx1"/>
                </a:solidFill>
                <a:latin typeface="Arial" panose="020B0604020202020204" pitchFamily="34" charset="0"/>
              </a:defRPr>
            </a:lvl5pPr>
            <a:lvl6pPr eaLnBrk="0" fontAlgn="base" hangingPunct="0">
              <a:spcBef>
                <a:spcPct val="0"/>
              </a:spcBef>
              <a:spcAft>
                <a:spcPct val="0"/>
              </a:spcAft>
              <a:tabLst>
                <a:tab pos="5156200" algn="l"/>
              </a:tabLst>
              <a:defRPr>
                <a:solidFill>
                  <a:schemeClr val="tx1"/>
                </a:solidFill>
                <a:latin typeface="Arial" panose="020B0604020202020204" pitchFamily="34" charset="0"/>
              </a:defRPr>
            </a:lvl6pPr>
            <a:lvl7pPr eaLnBrk="0" fontAlgn="base" hangingPunct="0">
              <a:spcBef>
                <a:spcPct val="0"/>
              </a:spcBef>
              <a:spcAft>
                <a:spcPct val="0"/>
              </a:spcAft>
              <a:tabLst>
                <a:tab pos="5156200" algn="l"/>
              </a:tabLst>
              <a:defRPr>
                <a:solidFill>
                  <a:schemeClr val="tx1"/>
                </a:solidFill>
                <a:latin typeface="Arial" panose="020B0604020202020204" pitchFamily="34" charset="0"/>
              </a:defRPr>
            </a:lvl7pPr>
            <a:lvl8pPr eaLnBrk="0" fontAlgn="base" hangingPunct="0">
              <a:spcBef>
                <a:spcPct val="0"/>
              </a:spcBef>
              <a:spcAft>
                <a:spcPct val="0"/>
              </a:spcAft>
              <a:tabLst>
                <a:tab pos="5156200" algn="l"/>
              </a:tabLst>
              <a:defRPr>
                <a:solidFill>
                  <a:schemeClr val="tx1"/>
                </a:solidFill>
                <a:latin typeface="Arial" panose="020B0604020202020204" pitchFamily="34" charset="0"/>
              </a:defRPr>
            </a:lvl8pPr>
            <a:lvl9pPr eaLnBrk="0" fontAlgn="base" hangingPunct="0">
              <a:spcBef>
                <a:spcPct val="0"/>
              </a:spcBef>
              <a:spcAft>
                <a:spcPct val="0"/>
              </a:spcAft>
              <a:tabLst>
                <a:tab pos="5156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2. Linear SVC Model Sentiment Prediction on New Unlabeled Data</a:t>
            </a:r>
            <a:endParaRPr kumimoji="0" lang="en-US" altLang="en-US" sz="1000" b="0" i="0" u="none" strike="noStrike" cap="none" normalizeH="0" baseline="0" dirty="0">
              <a:ln>
                <a:noFill/>
              </a:ln>
              <a:solidFill>
                <a:schemeClr val="tx1"/>
              </a:solidFill>
              <a:effectLst/>
            </a:endParaRPr>
          </a:p>
        </p:txBody>
      </p:sp>
      <p:sp>
        <p:nvSpPr>
          <p:cNvPr id="21" name="TextBox 20">
            <a:extLst>
              <a:ext uri="{FF2B5EF4-FFF2-40B4-BE49-F238E27FC236}">
                <a16:creationId xmlns:a16="http://schemas.microsoft.com/office/drawing/2014/main" id="{D4D5FC79-6D14-FC3A-0D84-623353302790}"/>
              </a:ext>
            </a:extLst>
          </p:cNvPr>
          <p:cNvSpPr txBox="1"/>
          <p:nvPr/>
        </p:nvSpPr>
        <p:spPr>
          <a:xfrm>
            <a:off x="9829265" y="3845209"/>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pic>
        <p:nvPicPr>
          <p:cNvPr id="24" name="Picture 23" descr="Chart, bar chart&#10;&#10;Description automatically generated">
            <a:extLst>
              <a:ext uri="{FF2B5EF4-FFF2-40B4-BE49-F238E27FC236}">
                <a16:creationId xmlns:a16="http://schemas.microsoft.com/office/drawing/2014/main" id="{B6C5FAB2-B2FB-F025-4270-B923CF1E5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13" y="2011964"/>
            <a:ext cx="4739518" cy="3823037"/>
          </a:xfrm>
          <a:prstGeom prst="rect">
            <a:avLst/>
          </a:prstGeom>
        </p:spPr>
      </p:pic>
    </p:spTree>
    <p:extLst>
      <p:ext uri="{BB962C8B-B14F-4D97-AF65-F5344CB8AC3E}">
        <p14:creationId xmlns:p14="http://schemas.microsoft.com/office/powerpoint/2010/main" val="2125687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30.04.2023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19</a:t>
            </a:fld>
            <a:endParaRPr lang="de-DE"/>
          </a:p>
        </p:txBody>
      </p:sp>
      <p:pic>
        <p:nvPicPr>
          <p:cNvPr id="9" name="Content Placeholder 8" descr="Chart, bubble chart&#10;&#10;Description automatically generated">
            <a:extLst>
              <a:ext uri="{FF2B5EF4-FFF2-40B4-BE49-F238E27FC236}">
                <a16:creationId xmlns:a16="http://schemas.microsoft.com/office/drawing/2014/main" id="{A80D1480-15E6-2246-138A-140CE8A733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61678" y="1172055"/>
            <a:ext cx="6680934" cy="5561879"/>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23472" cy="581069"/>
          </a:xfrm>
        </p:spPr>
        <p:txBody>
          <a:bodyPr wrap="square">
            <a:normAutofit fontScale="90000"/>
          </a:bodyPr>
          <a:lstStyle/>
          <a:p>
            <a:r>
              <a:rPr lang="de-DE" sz="2400" dirty="0"/>
              <a:t>4.4 Sentiment Analysis Result on </a:t>
            </a:r>
            <a:br>
              <a:rPr lang="de-DE" sz="2400" dirty="0"/>
            </a:br>
            <a:r>
              <a:rPr lang="de-DE" sz="2400" dirty="0"/>
              <a:t>Unlabeled Data and Location Comparison</a:t>
            </a:r>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445770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8. Sentiment Analysis Result for Each Locations</a:t>
            </a:r>
          </a:p>
        </p:txBody>
      </p:sp>
    </p:spTree>
    <p:extLst>
      <p:ext uri="{BB962C8B-B14F-4D97-AF65-F5344CB8AC3E}">
        <p14:creationId xmlns:p14="http://schemas.microsoft.com/office/powerpoint/2010/main" val="4271919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BA103F3-0355-464D-B6A2-A5007E01FD4A}"/>
              </a:ext>
            </a:extLst>
          </p:cNvPr>
          <p:cNvSpPr>
            <a:spLocks noGrp="1"/>
          </p:cNvSpPr>
          <p:nvPr>
            <p:ph type="dt" sz="half" idx="10"/>
          </p:nvPr>
        </p:nvSpPr>
        <p:spPr/>
        <p:txBody>
          <a:bodyPr/>
          <a:lstStyle/>
          <a:p>
            <a:fld id="{9DE2538E-986B-6C46-B955-8C701E8C89AF}" type="datetime1">
              <a:rPr lang="de-DE" smtClean="0"/>
              <a:t>30.04.2023</a:t>
            </a:fld>
            <a:endParaRPr lang="de-DE" dirty="0"/>
          </a:p>
        </p:txBody>
      </p:sp>
      <p:sp>
        <p:nvSpPr>
          <p:cNvPr id="4" name="Foliennummernplatzhalter 3">
            <a:extLst>
              <a:ext uri="{FF2B5EF4-FFF2-40B4-BE49-F238E27FC236}">
                <a16:creationId xmlns:a16="http://schemas.microsoft.com/office/drawing/2014/main" id="{BE575688-4807-844D-A028-A6C5227A940A}"/>
              </a:ext>
            </a:extLst>
          </p:cNvPr>
          <p:cNvSpPr>
            <a:spLocks noGrp="1"/>
          </p:cNvSpPr>
          <p:nvPr>
            <p:ph type="sldNum" sz="quarter" idx="12"/>
          </p:nvPr>
        </p:nvSpPr>
        <p:spPr/>
        <p:txBody>
          <a:bodyPr/>
          <a:lstStyle/>
          <a:p>
            <a:fld id="{19C38A61-2AC7-4B0E-B80F-DDADD701BB40}" type="slidenum">
              <a:rPr lang="de-DE" smtClean="0"/>
              <a:pPr/>
              <a:t>2</a:t>
            </a:fld>
            <a:endParaRPr lang="de-DE" dirty="0"/>
          </a:p>
        </p:txBody>
      </p:sp>
      <p:sp>
        <p:nvSpPr>
          <p:cNvPr id="6" name="Titel 5">
            <a:extLst>
              <a:ext uri="{FF2B5EF4-FFF2-40B4-BE49-F238E27FC236}">
                <a16:creationId xmlns:a16="http://schemas.microsoft.com/office/drawing/2014/main" id="{52D93A2D-3069-3A4E-8731-474098F26635}"/>
              </a:ext>
            </a:extLst>
          </p:cNvPr>
          <p:cNvSpPr>
            <a:spLocks noGrp="1"/>
          </p:cNvSpPr>
          <p:nvPr>
            <p:ph type="title"/>
          </p:nvPr>
        </p:nvSpPr>
        <p:spPr/>
        <p:txBody>
          <a:bodyPr/>
          <a:lstStyle/>
          <a:p>
            <a:r>
              <a:rPr lang="de-DE" dirty="0"/>
              <a:t>Agenda fOr THESIS</a:t>
            </a:r>
          </a:p>
        </p:txBody>
      </p:sp>
      <p:graphicFrame>
        <p:nvGraphicFramePr>
          <p:cNvPr id="7" name="Tabelle 9">
            <a:extLst>
              <a:ext uri="{FF2B5EF4-FFF2-40B4-BE49-F238E27FC236}">
                <a16:creationId xmlns:a16="http://schemas.microsoft.com/office/drawing/2014/main" id="{760EEA5D-B094-1046-9A95-948EC94B99B3}"/>
              </a:ext>
            </a:extLst>
          </p:cNvPr>
          <p:cNvGraphicFramePr>
            <a:graphicFrameLocks noGrp="1"/>
          </p:cNvGraphicFramePr>
          <p:nvPr>
            <p:extLst>
              <p:ext uri="{D42A27DB-BD31-4B8C-83A1-F6EECF244321}">
                <p14:modId xmlns:p14="http://schemas.microsoft.com/office/powerpoint/2010/main" val="3435516173"/>
              </p:ext>
            </p:extLst>
          </p:nvPr>
        </p:nvGraphicFramePr>
        <p:xfrm>
          <a:off x="442913" y="1276709"/>
          <a:ext cx="11310646" cy="4540949"/>
        </p:xfrm>
        <a:graphic>
          <a:graphicData uri="http://schemas.openxmlformats.org/drawingml/2006/table">
            <a:tbl>
              <a:tblPr firstRow="1" bandRow="1">
                <a:tableStyleId>{5C22544A-7EE6-4342-B048-85BDC9FD1C3A}</a:tableStyleId>
              </a:tblPr>
              <a:tblGrid>
                <a:gridCol w="7184175">
                  <a:extLst>
                    <a:ext uri="{9D8B030D-6E8A-4147-A177-3AD203B41FA5}">
                      <a16:colId xmlns:a16="http://schemas.microsoft.com/office/drawing/2014/main" val="922412611"/>
                    </a:ext>
                  </a:extLst>
                </a:gridCol>
                <a:gridCol w="347331">
                  <a:extLst>
                    <a:ext uri="{9D8B030D-6E8A-4147-A177-3AD203B41FA5}">
                      <a16:colId xmlns:a16="http://schemas.microsoft.com/office/drawing/2014/main" val="3240641897"/>
                    </a:ext>
                  </a:extLst>
                </a:gridCol>
                <a:gridCol w="935665">
                  <a:extLst>
                    <a:ext uri="{9D8B030D-6E8A-4147-A177-3AD203B41FA5}">
                      <a16:colId xmlns:a16="http://schemas.microsoft.com/office/drawing/2014/main" val="20002"/>
                    </a:ext>
                  </a:extLst>
                </a:gridCol>
                <a:gridCol w="290623">
                  <a:extLst>
                    <a:ext uri="{9D8B030D-6E8A-4147-A177-3AD203B41FA5}">
                      <a16:colId xmlns:a16="http://schemas.microsoft.com/office/drawing/2014/main" val="20003"/>
                    </a:ext>
                  </a:extLst>
                </a:gridCol>
                <a:gridCol w="2552852">
                  <a:extLst>
                    <a:ext uri="{9D8B030D-6E8A-4147-A177-3AD203B41FA5}">
                      <a16:colId xmlns:a16="http://schemas.microsoft.com/office/drawing/2014/main" val="934957934"/>
                    </a:ext>
                  </a:extLst>
                </a:gridCol>
              </a:tblGrid>
              <a:tr h="648707">
                <a:tc>
                  <a:txBody>
                    <a:bodyPr/>
                    <a:lstStyle/>
                    <a:p>
                      <a:r>
                        <a:rPr lang="de-DE" sz="2400" b="0" dirty="0">
                          <a:solidFill>
                            <a:schemeClr val="tx1"/>
                          </a:solidFill>
                          <a:latin typeface="+mj-lt"/>
                        </a:rPr>
                        <a:t>Introduction</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381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1</a:t>
                      </a:r>
                    </a:p>
                  </a:txBody>
                  <a:tcPr marT="36000" anchor="ctr">
                    <a:lnL w="12700" cmpd="sng">
                      <a:noFill/>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4954664"/>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0" dirty="0">
                          <a:solidFill>
                            <a:schemeClr val="tx1"/>
                          </a:solidFill>
                          <a:latin typeface="+mj-lt"/>
                        </a:rPr>
                        <a:t>Literature Review</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2</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5990031"/>
                  </a:ext>
                </a:extLst>
              </a:tr>
              <a:tr h="648707">
                <a:tc>
                  <a:txBody>
                    <a:bodyPr/>
                    <a:lstStyle/>
                    <a:p>
                      <a:r>
                        <a:rPr lang="de-DE" sz="2400" b="0" dirty="0">
                          <a:solidFill>
                            <a:schemeClr val="tx1"/>
                          </a:solidFill>
                          <a:latin typeface="+mj-lt"/>
                        </a:rPr>
                        <a:t>Methodology</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3</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7272670"/>
                  </a:ext>
                </a:extLst>
              </a:tr>
              <a:tr h="648707">
                <a:tc>
                  <a:txBody>
                    <a:bodyPr/>
                    <a:lstStyle/>
                    <a:p>
                      <a:r>
                        <a:rPr lang="de-DE" sz="2400" dirty="0">
                          <a:latin typeface="+mj-lt"/>
                        </a:rPr>
                        <a:t>Results Findings and Analysis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4</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1259476"/>
                  </a:ext>
                </a:extLst>
              </a:tr>
              <a:tr h="648707">
                <a:tc>
                  <a:txBody>
                    <a:bodyPr/>
                    <a:lstStyle/>
                    <a:p>
                      <a:r>
                        <a:rPr lang="de-DE" sz="2400" dirty="0">
                          <a:latin typeface="+mj-lt"/>
                        </a:rPr>
                        <a:t>Discussions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5</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6524023"/>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1" kern="1200" dirty="0">
                          <a:solidFill>
                            <a:schemeClr val="dk1"/>
                          </a:solidFill>
                          <a:latin typeface="+mj-lt"/>
                          <a:ea typeface="+mn-ea"/>
                          <a:cs typeface="+mn-cs"/>
                        </a:rPr>
                        <a:t>Conclusions</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6</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2919429"/>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kern="1200" dirty="0">
                          <a:solidFill>
                            <a:schemeClr val="dk1"/>
                          </a:solidFill>
                          <a:latin typeface="+mj-lt"/>
                          <a:ea typeface="+mn-ea"/>
                          <a:cs typeface="+mn-cs"/>
                        </a:rPr>
                        <a:t>Bibliography</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7</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4489067"/>
                  </a:ext>
                </a:extLst>
              </a:tr>
            </a:tbl>
          </a:graphicData>
        </a:graphic>
      </p:graphicFrame>
    </p:spTree>
    <p:extLst>
      <p:ext uri="{BB962C8B-B14F-4D97-AF65-F5344CB8AC3E}">
        <p14:creationId xmlns:p14="http://schemas.microsoft.com/office/powerpoint/2010/main" val="211746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p:spPr>
        <p:txBody>
          <a:bodyPr wrap="none" lIns="115200" tIns="36000" rIns="115200" bIns="18000">
            <a:normAutofit/>
          </a:bodyPr>
          <a:lstStyle/>
          <a:p>
            <a:r>
              <a:rPr lang="de-DE" sz="2800" kern="1200" cap="all" spc="-20" baseline="0">
                <a:latin typeface="Source Sans Pro Bold" panose="020B0703030503020204" pitchFamily="34" charset="0"/>
                <a:ea typeface="+mj-ea"/>
                <a:cs typeface="+mj-cs"/>
              </a:rPr>
              <a:t>4.5 HYPOTHESIS TESTING RESULT</a:t>
            </a:r>
          </a:p>
        </p:txBody>
      </p:sp>
      <p:graphicFrame>
        <p:nvGraphicFramePr>
          <p:cNvPr id="19" name="Content Placeholder 18">
            <a:extLst>
              <a:ext uri="{FF2B5EF4-FFF2-40B4-BE49-F238E27FC236}">
                <a16:creationId xmlns:a16="http://schemas.microsoft.com/office/drawing/2014/main" id="{FF838990-C0EB-80A8-4C0C-67B4496D2002}"/>
              </a:ext>
            </a:extLst>
          </p:cNvPr>
          <p:cNvGraphicFramePr>
            <a:graphicFrameLocks noGrp="1"/>
          </p:cNvGraphicFramePr>
          <p:nvPr>
            <p:ph idx="1"/>
            <p:extLst>
              <p:ext uri="{D42A27DB-BD31-4B8C-83A1-F6EECF244321}">
                <p14:modId xmlns:p14="http://schemas.microsoft.com/office/powerpoint/2010/main" val="2032634338"/>
              </p:ext>
            </p:extLst>
          </p:nvPr>
        </p:nvGraphicFramePr>
        <p:xfrm>
          <a:off x="447027" y="1349714"/>
          <a:ext cx="11034732" cy="3496769"/>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2565383">
                  <a:extLst>
                    <a:ext uri="{9D8B030D-6E8A-4147-A177-3AD203B41FA5}">
                      <a16:colId xmlns:a16="http://schemas.microsoft.com/office/drawing/2014/main" val="1571326564"/>
                    </a:ext>
                  </a:extLst>
                </a:gridCol>
                <a:gridCol w="1486473">
                  <a:extLst>
                    <a:ext uri="{9D8B030D-6E8A-4147-A177-3AD203B41FA5}">
                      <a16:colId xmlns:a16="http://schemas.microsoft.com/office/drawing/2014/main" val="2546569889"/>
                    </a:ext>
                  </a:extLst>
                </a:gridCol>
                <a:gridCol w="1318787">
                  <a:extLst>
                    <a:ext uri="{9D8B030D-6E8A-4147-A177-3AD203B41FA5}">
                      <a16:colId xmlns:a16="http://schemas.microsoft.com/office/drawing/2014/main" val="467658794"/>
                    </a:ext>
                  </a:extLst>
                </a:gridCol>
                <a:gridCol w="2410600">
                  <a:extLst>
                    <a:ext uri="{9D8B030D-6E8A-4147-A177-3AD203B41FA5}">
                      <a16:colId xmlns:a16="http://schemas.microsoft.com/office/drawing/2014/main" val="1414787203"/>
                    </a:ext>
                  </a:extLst>
                </a:gridCol>
                <a:gridCol w="1217633">
                  <a:extLst>
                    <a:ext uri="{9D8B030D-6E8A-4147-A177-3AD203B41FA5}">
                      <a16:colId xmlns:a16="http://schemas.microsoft.com/office/drawing/2014/main" val="4236304684"/>
                    </a:ext>
                  </a:extLst>
                </a:gridCol>
                <a:gridCol w="2035856">
                  <a:extLst>
                    <a:ext uri="{9D8B030D-6E8A-4147-A177-3AD203B41FA5}">
                      <a16:colId xmlns:a16="http://schemas.microsoft.com/office/drawing/2014/main" val="1582882345"/>
                    </a:ext>
                  </a:extLst>
                </a:gridCol>
              </a:tblGrid>
              <a:tr h="829305">
                <a:tc>
                  <a:txBody>
                    <a:bodyPr/>
                    <a:lstStyle/>
                    <a:p>
                      <a:pPr algn="ctr">
                        <a:lnSpc>
                          <a:spcPct val="150000"/>
                        </a:lnSpc>
                      </a:pPr>
                      <a:r>
                        <a:rPr lang="en-ID" sz="1700" b="1" cap="none" spc="0" dirty="0">
                          <a:solidFill>
                            <a:schemeClr val="bg1"/>
                          </a:solidFill>
                          <a:effectLst/>
                        </a:rPr>
                        <a:t>Continent Pair</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Chi-Squared</a:t>
                      </a:r>
                    </a:p>
                    <a:p>
                      <a:pPr algn="ctr">
                        <a:lnSpc>
                          <a:spcPct val="150000"/>
                        </a:lnSpc>
                      </a:pPr>
                      <a:r>
                        <a:rPr lang="en-ID" sz="1700" b="1" cap="none" spc="0">
                          <a:solidFill>
                            <a:schemeClr val="bg1"/>
                          </a:solidFill>
                          <a:effectLst/>
                        </a:rPr>
                        <a:t>Statistic</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Critical Value</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P-Value (significance level (0.05))</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Degrees of Freedom</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Independent (h0)?</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805727499"/>
                  </a:ext>
                </a:extLst>
              </a:tr>
              <a:tr h="400268">
                <a:tc>
                  <a:txBody>
                    <a:bodyPr/>
                    <a:lstStyle/>
                    <a:p>
                      <a:pPr algn="ctr">
                        <a:lnSpc>
                          <a:spcPct val="150000"/>
                        </a:lnSpc>
                      </a:pPr>
                      <a:r>
                        <a:rPr lang="en-ID" sz="1300" b="1" cap="none" spc="0">
                          <a:solidFill>
                            <a:schemeClr val="bg1"/>
                          </a:solidFill>
                          <a:effectLst/>
                        </a:rPr>
                        <a:t>America and Europe</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2.283</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11.07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0.808</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Yes</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693727959"/>
                  </a:ext>
                </a:extLst>
              </a:tr>
              <a:tr h="400268">
                <a:tc>
                  <a:txBody>
                    <a:bodyPr/>
                    <a:lstStyle/>
                    <a:p>
                      <a:pPr algn="ctr">
                        <a:lnSpc>
                          <a:spcPct val="150000"/>
                        </a:lnSpc>
                      </a:pPr>
                      <a:r>
                        <a:rPr lang="en-ID" sz="1300" b="1" cap="none" spc="0">
                          <a:solidFill>
                            <a:schemeClr val="bg1"/>
                          </a:solidFill>
                          <a:effectLst/>
                        </a:rPr>
                        <a:t>America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8.178</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11.07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0.147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dirty="0">
                          <a:solidFill>
                            <a:schemeClr val="bg1"/>
                          </a:solidFill>
                          <a:effectLst/>
                        </a:rPr>
                        <a:t>Yes</a:t>
                      </a:r>
                      <a:endParaRPr lang="en-ID" sz="130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4006186462"/>
                  </a:ext>
                </a:extLst>
              </a:tr>
              <a:tr h="400268">
                <a:tc>
                  <a:txBody>
                    <a:bodyPr/>
                    <a:lstStyle/>
                    <a:p>
                      <a:pPr algn="ctr">
                        <a:lnSpc>
                          <a:spcPct val="150000"/>
                        </a:lnSpc>
                      </a:pPr>
                      <a:r>
                        <a:rPr lang="en-ID" sz="1300" b="1" cap="none" spc="0">
                          <a:solidFill>
                            <a:schemeClr val="bg1"/>
                          </a:solidFill>
                          <a:effectLst/>
                        </a:rPr>
                        <a:t>America and Australia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2.464</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11.07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0.782</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Yes</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726828300"/>
                  </a:ext>
                </a:extLst>
              </a:tr>
              <a:tr h="400268">
                <a:tc>
                  <a:txBody>
                    <a:bodyPr/>
                    <a:lstStyle/>
                    <a:p>
                      <a:pPr algn="ctr">
                        <a:lnSpc>
                          <a:spcPct val="150000"/>
                        </a:lnSpc>
                      </a:pPr>
                      <a:r>
                        <a:rPr lang="en-ID" sz="1300" b="1" cap="none" spc="0">
                          <a:solidFill>
                            <a:schemeClr val="bg1"/>
                          </a:solidFill>
                          <a:effectLst/>
                        </a:rPr>
                        <a:t>Europe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dirty="0">
                          <a:solidFill>
                            <a:schemeClr val="bg1"/>
                          </a:solidFill>
                          <a:effectLst/>
                        </a:rPr>
                        <a:t>7.387</a:t>
                      </a:r>
                      <a:endParaRPr lang="en-ID" sz="130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dirty="0">
                          <a:solidFill>
                            <a:schemeClr val="bg1"/>
                          </a:solidFill>
                          <a:effectLst/>
                        </a:rPr>
                        <a:t>11.07</a:t>
                      </a:r>
                      <a:endParaRPr lang="en-ID" sz="130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0.193</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Yes</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255972360"/>
                  </a:ext>
                </a:extLst>
              </a:tr>
              <a:tr h="400268">
                <a:tc>
                  <a:txBody>
                    <a:bodyPr/>
                    <a:lstStyle/>
                    <a:p>
                      <a:pPr algn="ctr">
                        <a:lnSpc>
                          <a:spcPct val="150000"/>
                        </a:lnSpc>
                      </a:pPr>
                      <a:r>
                        <a:rPr lang="en-ID" sz="1300" b="1" cap="none" spc="0" dirty="0">
                          <a:solidFill>
                            <a:schemeClr val="bg1"/>
                          </a:solidFill>
                          <a:effectLst/>
                        </a:rPr>
                        <a:t>Europe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1.919</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11.07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dirty="0">
                          <a:solidFill>
                            <a:schemeClr val="bg1"/>
                          </a:solidFill>
                          <a:effectLst/>
                        </a:rPr>
                        <a:t>0.860</a:t>
                      </a:r>
                      <a:endParaRPr lang="en-ID" sz="130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Yes</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4024561498"/>
                  </a:ext>
                </a:extLst>
              </a:tr>
              <a:tr h="400268">
                <a:tc>
                  <a:txBody>
                    <a:bodyPr/>
                    <a:lstStyle/>
                    <a:p>
                      <a:pPr algn="ctr">
                        <a:lnSpc>
                          <a:spcPct val="150000"/>
                        </a:lnSpc>
                      </a:pPr>
                      <a:r>
                        <a:rPr lang="en-ID" sz="1300" b="1" cap="none" spc="0" dirty="0">
                          <a:solidFill>
                            <a:schemeClr val="bg1"/>
                          </a:solidFill>
                          <a:effectLst/>
                        </a:rPr>
                        <a:t>Asia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3.678</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11.07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0.597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dirty="0">
                          <a:solidFill>
                            <a:schemeClr val="bg1"/>
                          </a:solidFill>
                          <a:effectLst/>
                        </a:rPr>
                        <a:t>Yes</a:t>
                      </a:r>
                      <a:endParaRPr lang="en-ID" sz="130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577923982"/>
                  </a:ext>
                </a:extLst>
              </a:tr>
            </a:tbl>
          </a:graphicData>
        </a:graphic>
      </p:graphicFrame>
      <p:sp>
        <p:nvSpPr>
          <p:cNvPr id="22" name="TextBox 21">
            <a:extLst>
              <a:ext uri="{FF2B5EF4-FFF2-40B4-BE49-F238E27FC236}">
                <a16:creationId xmlns:a16="http://schemas.microsoft.com/office/drawing/2014/main" id="{94EC7327-6DAD-9379-23CF-F8046F4700DD}"/>
              </a:ext>
            </a:extLst>
          </p:cNvPr>
          <p:cNvSpPr txBox="1"/>
          <p:nvPr/>
        </p:nvSpPr>
        <p:spPr>
          <a:xfrm>
            <a:off x="311791" y="1047484"/>
            <a:ext cx="3673612" cy="246221"/>
          </a:xfrm>
          <a:prstGeom prst="rect">
            <a:avLst/>
          </a:prstGeom>
          <a:noFill/>
          <a:ln>
            <a:no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3. Hypothesis Testing result for Pair Locations </a:t>
            </a:r>
            <a:endParaRPr kumimoji="0" lang="en-US" altLang="en-US" sz="1000" b="0" i="0" u="none" strike="noStrike" cap="none" normalizeH="0" baseline="0" dirty="0">
              <a:ln>
                <a:noFill/>
              </a:ln>
              <a:solidFill>
                <a:schemeClr val="tx1"/>
              </a:solidFill>
              <a:effectLst/>
            </a:endParaRPr>
          </a:p>
        </p:txBody>
      </p:sp>
      <p:sp>
        <p:nvSpPr>
          <p:cNvPr id="26" name="TextBox 25">
            <a:extLst>
              <a:ext uri="{FF2B5EF4-FFF2-40B4-BE49-F238E27FC236}">
                <a16:creationId xmlns:a16="http://schemas.microsoft.com/office/drawing/2014/main" id="{A7E43D4B-1417-4F3E-E26B-8C573D3CA991}"/>
              </a:ext>
            </a:extLst>
          </p:cNvPr>
          <p:cNvSpPr txBox="1"/>
          <p:nvPr/>
        </p:nvSpPr>
        <p:spPr>
          <a:xfrm>
            <a:off x="9604167" y="4902492"/>
            <a:ext cx="2257155"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
        <p:nvSpPr>
          <p:cNvPr id="28" name="TextBox 27">
            <a:extLst>
              <a:ext uri="{FF2B5EF4-FFF2-40B4-BE49-F238E27FC236}">
                <a16:creationId xmlns:a16="http://schemas.microsoft.com/office/drawing/2014/main" id="{ABC5A4FE-17E7-3419-A209-AC2E8F1A6F0D}"/>
              </a:ext>
            </a:extLst>
          </p:cNvPr>
          <p:cNvSpPr txBox="1"/>
          <p:nvPr/>
        </p:nvSpPr>
        <p:spPr>
          <a:xfrm>
            <a:off x="120770" y="5229344"/>
            <a:ext cx="11360989" cy="1028808"/>
          </a:xfrm>
          <a:prstGeom prst="rect">
            <a:avLst/>
          </a:prstGeom>
          <a:noFill/>
          <a:ln>
            <a:noFill/>
          </a:ln>
        </p:spPr>
        <p:txBody>
          <a:bodyPr wrap="square">
            <a:spAutoFit/>
          </a:bodyPr>
          <a:lstStyle/>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4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Statistics are lesser than Critical values</a:t>
            </a: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This means that it is </a:t>
            </a:r>
            <a:r>
              <a:rPr lang="en-ID" sz="14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variables.</a:t>
            </a: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4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a:t>
            </a: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14137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30.04.2023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21</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437297" y="5976886"/>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5877952" cy="458484"/>
          </a:xfrm>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4.5 HYPOTHESIS TESTING RESULT</a:t>
            </a:r>
          </a:p>
        </p:txBody>
      </p:sp>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9. Hypothesis Testing Python codes</a:t>
            </a:r>
          </a:p>
        </p:txBody>
      </p:sp>
      <p:pic>
        <p:nvPicPr>
          <p:cNvPr id="5" name="Picture 4" descr="Text&#10;&#10;Description automatically generated">
            <a:extLst>
              <a:ext uri="{FF2B5EF4-FFF2-40B4-BE49-F238E27FC236}">
                <a16:creationId xmlns:a16="http://schemas.microsoft.com/office/drawing/2014/main" id="{8A81AE73-5B3E-8F61-39A4-70938DBE6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1" y="1208314"/>
            <a:ext cx="10865639" cy="4464432"/>
          </a:xfrm>
          <a:prstGeom prst="rect">
            <a:avLst/>
          </a:prstGeom>
        </p:spPr>
      </p:pic>
    </p:spTree>
    <p:extLst>
      <p:ext uri="{BB962C8B-B14F-4D97-AF65-F5344CB8AC3E}">
        <p14:creationId xmlns:p14="http://schemas.microsoft.com/office/powerpoint/2010/main" val="16519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30.04.2023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22</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264769" y="4303361"/>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5877952" cy="458484"/>
          </a:xfrm>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4.5 HYPOTHESIS TESTING RESULT</a:t>
            </a:r>
          </a:p>
        </p:txBody>
      </p:sp>
      <p:graphicFrame>
        <p:nvGraphicFramePr>
          <p:cNvPr id="7" name="Content Placeholder 6">
            <a:extLst>
              <a:ext uri="{FF2B5EF4-FFF2-40B4-BE49-F238E27FC236}">
                <a16:creationId xmlns:a16="http://schemas.microsoft.com/office/drawing/2014/main" id="{0A4233AA-0741-645E-ED95-50740CBD406E}"/>
              </a:ext>
            </a:extLst>
          </p:cNvPr>
          <p:cNvGraphicFramePr>
            <a:graphicFrameLocks noGrp="1"/>
          </p:cNvGraphicFramePr>
          <p:nvPr>
            <p:ph idx="1"/>
            <p:extLst>
              <p:ext uri="{D42A27DB-BD31-4B8C-83A1-F6EECF244321}">
                <p14:modId xmlns:p14="http://schemas.microsoft.com/office/powerpoint/2010/main" val="4026310608"/>
              </p:ext>
            </p:extLst>
          </p:nvPr>
        </p:nvGraphicFramePr>
        <p:xfrm>
          <a:off x="581894" y="1362644"/>
          <a:ext cx="10528931" cy="2731272"/>
        </p:xfrm>
        <a:graphic>
          <a:graphicData uri="http://schemas.openxmlformats.org/drawingml/2006/table">
            <a:tbl>
              <a:tblPr firstRow="1" firstCol="1" bandRow="1">
                <a:solidFill>
                  <a:schemeClr val="bg1"/>
                </a:solidFill>
                <a:tableStyleId>{5C22544A-7EE6-4342-B048-85BDC9FD1C3A}</a:tableStyleId>
              </a:tblPr>
              <a:tblGrid>
                <a:gridCol w="1835735">
                  <a:extLst>
                    <a:ext uri="{9D8B030D-6E8A-4147-A177-3AD203B41FA5}">
                      <a16:colId xmlns:a16="http://schemas.microsoft.com/office/drawing/2014/main" val="3462972634"/>
                    </a:ext>
                  </a:extLst>
                </a:gridCol>
                <a:gridCol w="1117862">
                  <a:extLst>
                    <a:ext uri="{9D8B030D-6E8A-4147-A177-3AD203B41FA5}">
                      <a16:colId xmlns:a16="http://schemas.microsoft.com/office/drawing/2014/main" val="623344809"/>
                    </a:ext>
                  </a:extLst>
                </a:gridCol>
                <a:gridCol w="1479983">
                  <a:extLst>
                    <a:ext uri="{9D8B030D-6E8A-4147-A177-3AD203B41FA5}">
                      <a16:colId xmlns:a16="http://schemas.microsoft.com/office/drawing/2014/main" val="3897529799"/>
                    </a:ext>
                  </a:extLst>
                </a:gridCol>
                <a:gridCol w="1435878">
                  <a:extLst>
                    <a:ext uri="{9D8B030D-6E8A-4147-A177-3AD203B41FA5}">
                      <a16:colId xmlns:a16="http://schemas.microsoft.com/office/drawing/2014/main" val="856646109"/>
                    </a:ext>
                  </a:extLst>
                </a:gridCol>
                <a:gridCol w="1161965">
                  <a:extLst>
                    <a:ext uri="{9D8B030D-6E8A-4147-A177-3AD203B41FA5}">
                      <a16:colId xmlns:a16="http://schemas.microsoft.com/office/drawing/2014/main" val="3895269639"/>
                    </a:ext>
                  </a:extLst>
                </a:gridCol>
                <a:gridCol w="1117862">
                  <a:extLst>
                    <a:ext uri="{9D8B030D-6E8A-4147-A177-3AD203B41FA5}">
                      <a16:colId xmlns:a16="http://schemas.microsoft.com/office/drawing/2014/main" val="3112037624"/>
                    </a:ext>
                  </a:extLst>
                </a:gridCol>
                <a:gridCol w="1117863">
                  <a:extLst>
                    <a:ext uri="{9D8B030D-6E8A-4147-A177-3AD203B41FA5}">
                      <a16:colId xmlns:a16="http://schemas.microsoft.com/office/drawing/2014/main" val="3156919699"/>
                    </a:ext>
                  </a:extLst>
                </a:gridCol>
                <a:gridCol w="1261783">
                  <a:extLst>
                    <a:ext uri="{9D8B030D-6E8A-4147-A177-3AD203B41FA5}">
                      <a16:colId xmlns:a16="http://schemas.microsoft.com/office/drawing/2014/main" val="2161939277"/>
                    </a:ext>
                  </a:extLst>
                </a:gridCol>
              </a:tblGrid>
              <a:tr h="416998">
                <a:tc>
                  <a:txBody>
                    <a:bodyPr/>
                    <a:lstStyle/>
                    <a:p>
                      <a:pPr algn="ctr"/>
                      <a:r>
                        <a:rPr lang="en-ID" sz="1600" b="0" cap="none" spc="0" dirty="0">
                          <a:solidFill>
                            <a:schemeClr val="bg1"/>
                          </a:solidFill>
                          <a:effectLst/>
                        </a:rPr>
                        <a:t>Continent</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Joy</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Sadness</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Surprise</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Anger</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Love</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Fear</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Row Total</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extLst>
                  <a:ext uri="{0D108BD9-81ED-4DB2-BD59-A6C34878D82A}">
                    <a16:rowId xmlns:a16="http://schemas.microsoft.com/office/drawing/2014/main" val="421728848"/>
                  </a:ext>
                </a:extLst>
              </a:tr>
              <a:tr h="416998">
                <a:tc>
                  <a:txBody>
                    <a:bodyPr/>
                    <a:lstStyle/>
                    <a:p>
                      <a:pPr algn="ctr"/>
                      <a:r>
                        <a:rPr lang="en-ID" sz="1600" b="0" cap="none" spc="0" dirty="0">
                          <a:solidFill>
                            <a:schemeClr val="tx1"/>
                          </a:solidFill>
                          <a:effectLst/>
                        </a:rPr>
                        <a:t>America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0.075</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0.122</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0.447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0.002</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0.411</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0.087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1.144</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1161829950"/>
                  </a:ext>
                </a:extLst>
              </a:tr>
              <a:tr h="416998">
                <a:tc>
                  <a:txBody>
                    <a:bodyPr/>
                    <a:lstStyle/>
                    <a:p>
                      <a:pPr algn="ctr"/>
                      <a:r>
                        <a:rPr lang="en-ID" sz="1600" b="0" cap="none" spc="0" dirty="0">
                          <a:solidFill>
                            <a:schemeClr val="tx1"/>
                          </a:solidFill>
                          <a:effectLst/>
                        </a:rPr>
                        <a:t>Europe</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0.001</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0.003</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0.382</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0.367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0.343</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0.459</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dirty="0">
                          <a:solidFill>
                            <a:schemeClr val="tx1"/>
                          </a:solidFill>
                          <a:effectLst/>
                        </a:rPr>
                        <a:t>1.553</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extLst>
                  <a:ext uri="{0D108BD9-81ED-4DB2-BD59-A6C34878D82A}">
                    <a16:rowId xmlns:a16="http://schemas.microsoft.com/office/drawing/2014/main" val="2967296822"/>
                  </a:ext>
                </a:extLst>
              </a:tr>
              <a:tr h="416998">
                <a:tc>
                  <a:txBody>
                    <a:bodyPr/>
                    <a:lstStyle/>
                    <a:p>
                      <a:pPr algn="ctr"/>
                      <a:r>
                        <a:rPr lang="en-ID" sz="1600" b="0" cap="none" spc="0" dirty="0">
                          <a:solidFill>
                            <a:schemeClr val="tx1"/>
                          </a:solidFill>
                          <a:effectLst/>
                        </a:rPr>
                        <a:t>Australia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0.002</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0.659</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0.596</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0.065</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0.481</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dirty="0">
                          <a:solidFill>
                            <a:schemeClr val="tx1"/>
                          </a:solidFill>
                          <a:effectLst/>
                        </a:rPr>
                        <a:t>0.372</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2.175</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3645446049"/>
                  </a:ext>
                </a:extLst>
              </a:tr>
              <a:tr h="416998">
                <a:tc>
                  <a:txBody>
                    <a:bodyPr/>
                    <a:lstStyle/>
                    <a:p>
                      <a:pPr algn="ctr"/>
                      <a:r>
                        <a:rPr lang="en-ID" sz="1600" b="0" cap="none" spc="0" dirty="0">
                          <a:solidFill>
                            <a:schemeClr val="tx1"/>
                          </a:solidFill>
                          <a:effectLst/>
                        </a:rPr>
                        <a:t>Asia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1.517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1.174</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0.464</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4.007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0.498</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0.013</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dirty="0">
                          <a:solidFill>
                            <a:schemeClr val="tx1"/>
                          </a:solidFill>
                          <a:effectLst/>
                        </a:rPr>
                        <a:t>7.673</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extLst>
                  <a:ext uri="{0D108BD9-81ED-4DB2-BD59-A6C34878D82A}">
                    <a16:rowId xmlns:a16="http://schemas.microsoft.com/office/drawing/2014/main" val="2871741303"/>
                  </a:ext>
                </a:extLst>
              </a:tr>
              <a:tr h="416998">
                <a:tc>
                  <a:txBody>
                    <a:bodyPr/>
                    <a:lstStyle/>
                    <a:p>
                      <a:pPr algn="ctr"/>
                      <a:r>
                        <a:rPr lang="en-ID" sz="1600" b="0" cap="none" spc="0" dirty="0">
                          <a:solidFill>
                            <a:schemeClr val="tx1"/>
                          </a:solidFill>
                          <a:effectLst/>
                        </a:rPr>
                        <a:t>Column Total</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b">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1.595</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dirty="0">
                          <a:solidFill>
                            <a:schemeClr val="tx1"/>
                          </a:solidFill>
                          <a:effectLst/>
                        </a:rPr>
                        <a:t>1.957</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1.889</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4.440</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1.733</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dirty="0">
                          <a:solidFill>
                            <a:schemeClr val="tx1"/>
                          </a:solidFill>
                          <a:effectLst/>
                        </a:rPr>
                        <a:t>0.931</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b="1" cap="none" spc="0" dirty="0">
                          <a:solidFill>
                            <a:schemeClr val="tx2">
                              <a:lumMod val="50000"/>
                            </a:schemeClr>
                          </a:solidFill>
                          <a:effectLst/>
                        </a:rPr>
                        <a:t>12.546</a:t>
                      </a:r>
                      <a:endParaRPr lang="en-ID" sz="1600" b="1" cap="none" spc="0" dirty="0">
                        <a:solidFill>
                          <a:schemeClr val="tx2">
                            <a:lumMod val="50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1910563918"/>
                  </a:ext>
                </a:extLst>
              </a:tr>
            </a:tbl>
          </a:graphicData>
        </a:graphic>
      </p:graphicFrame>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Table 4. Hypothesis Testing result for All Locations </a:t>
            </a:r>
          </a:p>
        </p:txBody>
      </p:sp>
      <p:sp>
        <p:nvSpPr>
          <p:cNvPr id="13" name="TextBox 12">
            <a:extLst>
              <a:ext uri="{FF2B5EF4-FFF2-40B4-BE49-F238E27FC236}">
                <a16:creationId xmlns:a16="http://schemas.microsoft.com/office/drawing/2014/main" id="{C7759DCE-E110-6752-8C85-DE8B1CDAC2E1}"/>
              </a:ext>
            </a:extLst>
          </p:cNvPr>
          <p:cNvSpPr txBox="1"/>
          <p:nvPr/>
        </p:nvSpPr>
        <p:spPr>
          <a:xfrm>
            <a:off x="296032" y="4259189"/>
            <a:ext cx="11188459" cy="2967800"/>
          </a:xfrm>
          <a:prstGeom prst="rect">
            <a:avLst/>
          </a:prstGeom>
          <a:noFill/>
          <a:ln>
            <a:noFill/>
          </a:ln>
        </p:spPr>
        <p:txBody>
          <a:bodyPr wrap="square">
            <a:spAutoFit/>
          </a:bodyPr>
          <a:lstStyle/>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From the calculation, Chi-Square Statistic 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12.546</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degree of freedom = (row - 1) * </a:t>
            </a:r>
            <a:r>
              <a:rPr lang="en-US" sz="1200" b="1"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(column - 1) </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(4 - 1) *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6 - 1</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degree of freedom of 15 and a p-value of 0.05 is </a:t>
            </a:r>
            <a:r>
              <a:rPr lang="en-US" sz="12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2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 12.545792405044367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lesser than Critical value 24.99579</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This means that it is </a:t>
            </a:r>
            <a:r>
              <a:rPr lang="en-ID" sz="12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the variables.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 (independent, h0).</a:t>
            </a:r>
            <a:endParaRPr lang="en-ID" sz="1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686663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3849974" cy="594000"/>
          </a:xfrm>
        </p:spPr>
        <p:txBody>
          <a:bodyPr/>
          <a:lstStyle/>
          <a:p>
            <a:r>
              <a:rPr lang="de-DE" dirty="0"/>
              <a:t>5. DISCUSSIONS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05</a:t>
            </a:r>
          </a:p>
        </p:txBody>
      </p:sp>
    </p:spTree>
    <p:extLst>
      <p:ext uri="{BB962C8B-B14F-4D97-AF65-F5344CB8AC3E}">
        <p14:creationId xmlns:p14="http://schemas.microsoft.com/office/powerpoint/2010/main" val="88943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30.04.2023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24</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p:txBody>
          <a:bodyPr/>
          <a:lstStyle/>
          <a:p>
            <a:pPr marL="0" indent="0">
              <a:buNone/>
            </a:pPr>
            <a:r>
              <a:rPr lang="de-DE" b="1" dirty="0"/>
              <a:t>RESEARCH QUESTION ANSWERS</a:t>
            </a:r>
            <a:r>
              <a:rPr lang="de-DE" dirty="0"/>
              <a:t>:</a:t>
            </a:r>
          </a:p>
          <a:p>
            <a:pPr marL="0" indent="0">
              <a:buNone/>
            </a:pPr>
            <a:endParaRPr lang="de-DE" dirty="0"/>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5.1 Result Interpretation</a:t>
            </a:r>
          </a:p>
        </p:txBody>
      </p:sp>
      <p:graphicFrame>
        <p:nvGraphicFramePr>
          <p:cNvPr id="8" name="Inhaltsplatzhalter 4">
            <a:extLst>
              <a:ext uri="{FF2B5EF4-FFF2-40B4-BE49-F238E27FC236}">
                <a16:creationId xmlns:a16="http://schemas.microsoft.com/office/drawing/2014/main" id="{1F47C402-BBB8-EE0E-C575-3C1859B9EBC1}"/>
              </a:ext>
            </a:extLst>
          </p:cNvPr>
          <p:cNvGraphicFramePr>
            <a:graphicFrameLocks/>
          </p:cNvGraphicFramePr>
          <p:nvPr>
            <p:extLst>
              <p:ext uri="{D42A27DB-BD31-4B8C-83A1-F6EECF244321}">
                <p14:modId xmlns:p14="http://schemas.microsoft.com/office/powerpoint/2010/main" val="280967164"/>
              </p:ext>
            </p:extLst>
          </p:nvPr>
        </p:nvGraphicFramePr>
        <p:xfrm>
          <a:off x="420793" y="1940942"/>
          <a:ext cx="10638272" cy="3942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1471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30.04.2023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25</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3" y="1520825"/>
            <a:ext cx="11352138" cy="4895850"/>
          </a:xfrm>
        </p:spPr>
        <p:txBody>
          <a:bodyPr/>
          <a:lstStyle/>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This study has several limitations, such as: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Collected tweets don’t differentiate between age, gender, race, or cultural background.</a:t>
            </a:r>
            <a:endParaRPr lang="en-ID" sz="1800" dirty="0">
              <a:effectLst/>
              <a:latin typeface="Palatino Linotype" panose="02040502050505030304" pitchFamily="18" charset="0"/>
              <a:ea typeface="Arial MT"/>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This study only looked at tweets written in English. This might not reflect tweets where English is not the language spoken by most people.</a:t>
            </a:r>
            <a:endParaRPr lang="en-ID" sz="1800" dirty="0">
              <a:effectLst/>
              <a:latin typeface="Palatino Linotype" panose="02040502050505030304" pitchFamily="18" charset="0"/>
              <a:ea typeface="Arial MT"/>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The application of machine learning models for conducting sentiment analysis also comes with several potential drawbacks and biases, given that these algorithms are not always accurate and make frequent errors. For example, a model that uses machine learning could have difficulty accurately detecting tweets that contain irony or sarcasm, as well as tweets that show a negative attitude through negation.</a:t>
            </a:r>
            <a:endParaRPr lang="en-ID" sz="1800" dirty="0">
              <a:effectLst/>
              <a:latin typeface="Palatino Linotype" panose="02040502050505030304" pitchFamily="18" charset="0"/>
              <a:ea typeface="Arial MT"/>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Sample size of tweets collected from Africa is too small, insufficient to accurately evaluate the relationship between location and sentiment in this region.</a:t>
            </a:r>
            <a:endParaRPr lang="en-ID" sz="1800" dirty="0">
              <a:effectLst/>
              <a:latin typeface="Palatino Linotype" panose="02040502050505030304" pitchFamily="18" charset="0"/>
              <a:ea typeface="Arial MT"/>
              <a:cs typeface="Palatino Linotype" panose="02040502050505030304" pitchFamily="18" charset="0"/>
            </a:endParaRPr>
          </a:p>
          <a:p>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5.2 DISCUSSION of Limitations</a:t>
            </a:r>
          </a:p>
        </p:txBody>
      </p:sp>
    </p:spTree>
    <p:extLst>
      <p:ext uri="{BB962C8B-B14F-4D97-AF65-F5344CB8AC3E}">
        <p14:creationId xmlns:p14="http://schemas.microsoft.com/office/powerpoint/2010/main" val="4015152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045540" cy="594000"/>
          </a:xfrm>
        </p:spPr>
        <p:txBody>
          <a:bodyPr/>
          <a:lstStyle/>
          <a:p>
            <a:r>
              <a:rPr lang="de-DE" dirty="0"/>
              <a:t>6. CONCLUSIONS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06</a:t>
            </a:r>
          </a:p>
        </p:txBody>
      </p:sp>
    </p:spTree>
    <p:extLst>
      <p:ext uri="{BB962C8B-B14F-4D97-AF65-F5344CB8AC3E}">
        <p14:creationId xmlns:p14="http://schemas.microsoft.com/office/powerpoint/2010/main" val="622750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30.04.2023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27</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4" y="1520825"/>
            <a:ext cx="11366314" cy="4895850"/>
          </a:xfrm>
        </p:spPr>
        <p:txBody>
          <a:bodyPr/>
          <a:lstStyle/>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These findings contribute to our understanding of human-machine relationships in different cultural contexts and have implications for the design and use of social robots and other artificial intelligence technologies. Based on the results of this study, it can be concluded that location does not significantly influence people's sentiments towards digital and robot pet companions.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This suggests that businesses marketing AI robot digital companions can focus their marketing efforts on any location without considering the potential impact of location on sentiment.</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6.1 Summary</a:t>
            </a:r>
          </a:p>
        </p:txBody>
      </p:sp>
    </p:spTree>
    <p:extLst>
      <p:ext uri="{BB962C8B-B14F-4D97-AF65-F5344CB8AC3E}">
        <p14:creationId xmlns:p14="http://schemas.microsoft.com/office/powerpoint/2010/main" val="3860068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30.04.2023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345831" y="1025769"/>
            <a:ext cx="11293275" cy="5390906"/>
          </a:xfrm>
        </p:spPr>
        <p:txBody>
          <a:bodyPr/>
          <a:lstStyle/>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Further research is needed so that we can understand more deeply about other factors that might influence the human-machine relationship regarding robot companions, including other variables such as gender, age, and background cultural dimensions such as power distance, uncertainty avoidance, individualism - collectivism, masculinity-femininity, and short vs. long-term orientation as in Hofstede's Cultural Dimensions Theory. (The 6 Dimensions Model of National Culture by Geert Hofstede, n.d.). </a:t>
            </a:r>
          </a:p>
          <a:p>
            <a:pPr marL="215900" marR="215900" algn="just">
              <a:lnSpc>
                <a:spcPct val="150000"/>
              </a:lnSpc>
              <a:spcAft>
                <a:spcPts val="0"/>
              </a:spcAft>
            </a:pP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In addition, further studies are needed regarding people's concerns about security and privacy when communicating with digital friends. Addressing these concerns will be important to ensure users feel comfortable and secure in their interactions with their digital companions. Research in this area could explore further user perceptions of data handling practices, privacy measure effectiveness, regulatory and law potential impact frameworks on user acceptance of AI technology. </a:t>
            </a:r>
            <a:r>
              <a:rPr lang="en-ID" sz="1600" dirty="0">
                <a:latin typeface="Palatino Linotype" panose="02040502050505030304" pitchFamily="18" charset="0"/>
                <a:ea typeface="Palatino Linotype" panose="02040502050505030304" pitchFamily="18" charset="0"/>
                <a:cs typeface="Palatino Linotype" panose="02040502050505030304" pitchFamily="18" charset="0"/>
              </a:rPr>
              <a:t> </a:t>
            </a:r>
          </a:p>
          <a:p>
            <a:pPr marL="215900" marR="215900" algn="just">
              <a:lnSpc>
                <a:spcPct val="150000"/>
              </a:lnSpc>
              <a:spcAft>
                <a:spcPts val="0"/>
              </a:spcAft>
            </a:pPr>
            <a:endParaRPr lang="en-ID" sz="1600" dirty="0">
              <a:effectLst/>
              <a:latin typeface="Palatino Linotype" panose="02040502050505030304" pitchFamily="18" charset="0"/>
              <a:ea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rPr>
              <a:t>Future research can contribute to the development of more culturally sensitive and user-friendly AI technologies. Considering these aspects can ultimately result in better human-machine interactions and enhance the overall user experience</a:t>
            </a: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6.2 Recommendation for Future Research</a:t>
            </a:r>
          </a:p>
        </p:txBody>
      </p:sp>
    </p:spTree>
    <p:extLst>
      <p:ext uri="{BB962C8B-B14F-4D97-AF65-F5344CB8AC3E}">
        <p14:creationId xmlns:p14="http://schemas.microsoft.com/office/powerpoint/2010/main" val="3175204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127935" cy="594000"/>
          </a:xfrm>
        </p:spPr>
        <p:txBody>
          <a:bodyPr/>
          <a:lstStyle/>
          <a:p>
            <a:r>
              <a:rPr lang="de-DE" dirty="0"/>
              <a:t>7. BIBLIOGRAPHY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07</a:t>
            </a:r>
          </a:p>
        </p:txBody>
      </p:sp>
    </p:spTree>
    <p:extLst>
      <p:ext uri="{BB962C8B-B14F-4D97-AF65-F5344CB8AC3E}">
        <p14:creationId xmlns:p14="http://schemas.microsoft.com/office/powerpoint/2010/main" val="2355298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30.04.2023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483496" cy="830997"/>
          </a:xfrm>
        </p:spPr>
        <p:txBody>
          <a:bodyPr wrap="square">
            <a:normAutofit/>
          </a:bodyPr>
          <a:lstStyle/>
          <a:p>
            <a:r>
              <a:rPr lang="de-DE"/>
              <a:t>Abstract</a:t>
            </a:r>
          </a:p>
        </p:txBody>
      </p:sp>
      <p:graphicFrame>
        <p:nvGraphicFramePr>
          <p:cNvPr id="11" name="Content Placeholder 8">
            <a:extLst>
              <a:ext uri="{FF2B5EF4-FFF2-40B4-BE49-F238E27FC236}">
                <a16:creationId xmlns:a16="http://schemas.microsoft.com/office/drawing/2014/main" id="{84F3200C-F6AD-E22F-BB4D-4E82F74F6215}"/>
              </a:ext>
            </a:extLst>
          </p:cNvPr>
          <p:cNvGraphicFramePr>
            <a:graphicFrameLocks noGrp="1"/>
          </p:cNvGraphicFramePr>
          <p:nvPr>
            <p:ph idx="1"/>
            <p:extLst>
              <p:ext uri="{D42A27DB-BD31-4B8C-83A1-F6EECF244321}">
                <p14:modId xmlns:p14="http://schemas.microsoft.com/office/powerpoint/2010/main" val="1396327695"/>
              </p:ext>
            </p:extLst>
          </p:nvPr>
        </p:nvGraphicFramePr>
        <p:xfrm>
          <a:off x="442914" y="1520825"/>
          <a:ext cx="11278032" cy="4895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8363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30.04.2023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30</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57532"/>
            <a:ext cx="11069236" cy="5515294"/>
          </a:xfrm>
        </p:spPr>
        <p:txBody>
          <a:bodyPr/>
          <a:lstStyle/>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Amazon Alexa - Wikipedia. (2014, November 6). Amazon Alexa - Wikipedia.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https://en.wikipedia.org/wiki/Amazon_Alexa</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BERT &amp;</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mdash</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transformers 3.0.2 documentation. (n.d.). BERT &amp;</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Mdash</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Transformers 3.0.2 Documentation.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https://huggingface.co/transformers/v3.0.2/model_doc/bert.html</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BERT. (n.d.). BERT.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https://huggingface.co/docs/transformers/v4.27.2/en/model_doc/bert</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Burkov</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A. (2019, January 1). The Hundred-Page Machine Learning Book.</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Burkov</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A. (2020, September 8). Machine Learning Engineering.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Carman. (2019, June 19). They Welcomed a Robot Into Their Family, Now They’re Mourning Its Death - the Verge.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https://www.theverge.com/2019/6/19/18682780/jibo-death-server-update-social-robot-mourning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Carman. (2020, July 23).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Jibo</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Jibo</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 the Verge.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https://www.theverge.com/2020/7/23/21325644/jibo-social-robot-ntt-disruptionfunding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Chauhan, V. K., Dahiya, K., &amp; Sharma, A. (2018, January 16). Problem formulations and solvers in linear SVM: a review - Artificial Intelligence Review. SpringerLink.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https://link.springer.com/article/10.1007/s10462-018-9614-6</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Chi-Square Statistic: How to Calculate It / Distribution. (2021). Statistics How To.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https://www.statisticshowto.com/probability-and-statistics/chi-square/</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Chi-square Test in Spreadsheets. 2019. Retrieved from https://www.datacamp.com/tutorial/chi-square-test-in-spreadsheets</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err="1">
                <a:effectLst/>
                <a:latin typeface="Arial" panose="020B0604020202020204" pitchFamily="34" charset="0"/>
                <a:ea typeface="Palatino Linotype" panose="02040502050505030304" pitchFamily="18" charset="0"/>
                <a:cs typeface="Arial" panose="020B0604020202020204" pitchFamily="34" charset="0"/>
              </a:rPr>
              <a:t>Dangeti</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 P. (2017, July 21). Statistics for Machine Learning.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050" b="0" kern="0" dirty="0">
                <a:effectLst/>
                <a:latin typeface="Arial" panose="020B0604020202020204" pitchFamily="34" charset="0"/>
                <a:ea typeface="Palatino Linotype" panose="02040502050505030304" pitchFamily="18" charset="0"/>
                <a:cs typeface="Arial" panose="020B0604020202020204" pitchFamily="34" charset="0"/>
              </a:rPr>
              <a:t>Digital Dream Labs. (n.d.). Digital Dream Labs. </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https://www.digitaldreamlabs.com/</a:t>
            </a:r>
            <a:endParaRPr lang="en-ID" sz="1050" b="1" u="sng" kern="0" dirty="0">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050" dirty="0" err="1">
                <a:effectLst/>
                <a:latin typeface="Arial" panose="020B0604020202020204" pitchFamily="34" charset="0"/>
                <a:ea typeface="Times New Roman" panose="02020603050405020304" pitchFamily="18" charset="0"/>
                <a:cs typeface="Arial" panose="020B0604020202020204" pitchFamily="34" charset="0"/>
              </a:rPr>
              <a:t>DistilBERT</a:t>
            </a:r>
            <a:r>
              <a:rPr lang="en-ID" sz="1050" dirty="0">
                <a:effectLst/>
                <a:latin typeface="Arial" panose="020B0604020202020204" pitchFamily="34" charset="0"/>
                <a:ea typeface="Times New Roman" panose="02020603050405020304" pitchFamily="18" charset="0"/>
                <a:cs typeface="Arial" panose="020B0604020202020204" pitchFamily="34" charset="0"/>
              </a:rPr>
              <a:t>. (n.d.). </a:t>
            </a:r>
            <a:r>
              <a:rPr lang="en-ID" sz="1050" dirty="0" err="1">
                <a:effectLst/>
                <a:latin typeface="Arial" panose="020B0604020202020204" pitchFamily="34" charset="0"/>
                <a:ea typeface="Times New Roman" panose="02020603050405020304" pitchFamily="18" charset="0"/>
                <a:cs typeface="Arial" panose="020B0604020202020204" pitchFamily="34" charset="0"/>
              </a:rPr>
              <a:t>DistilBERT</a:t>
            </a:r>
            <a:r>
              <a:rPr lang="en-ID" sz="1050" dirty="0">
                <a:effectLst/>
                <a:latin typeface="Arial" panose="020B0604020202020204" pitchFamily="34" charset="0"/>
                <a:ea typeface="Times New Roman" panose="02020603050405020304" pitchFamily="18" charset="0"/>
                <a:cs typeface="Arial" panose="020B0604020202020204" pitchFamily="34" charset="0"/>
              </a:rPr>
              <a:t>. </a:t>
            </a:r>
            <a:r>
              <a:rPr lang="en-ID" sz="1050" u="sng" dirty="0">
                <a:effectLst/>
                <a:latin typeface="Arial" panose="020B0604020202020204" pitchFamily="34" charset="0"/>
                <a:ea typeface="Times New Roman" panose="0202060305040502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https://huggingface.co/docs/transformers/v4.27.2/en/model_doc/distilbert</a:t>
            </a:r>
            <a:endParaRPr lang="en-ID" sz="1050" u="sng" dirty="0">
              <a:effectLst/>
              <a:latin typeface="Arial" panose="020B0604020202020204" pitchFamily="34" charset="0"/>
              <a:ea typeface="Times New Roman" panose="0202060305040502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EMO -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LivingAi</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(n.d.).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LivingAi</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https://living.ai/emo/</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Frost, J. (2022, January 26). Chi-Square Table. Statistics by Jim.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12">
                  <a:extLst>
                    <a:ext uri="{A12FA001-AC4F-418D-AE19-62706E023703}">
                      <ahyp:hlinkClr xmlns:ahyp="http://schemas.microsoft.com/office/drawing/2018/hyperlinkcolor" val="tx"/>
                    </a:ext>
                  </a:extLst>
                </a:hlinkClick>
              </a:rPr>
              <a:t>https://statisticsbyjim.com/hypothesis-testing/chi-square-table/</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G. (2020, July 23). 10 Techniques to Solve Imbalanced Classes in Machine Learning (Updated 2023). Analytics Vidhya. </a:t>
            </a:r>
            <a:r>
              <a:rPr lang="en-US" sz="1050" b="0" kern="0" dirty="0">
                <a:effectLst/>
                <a:latin typeface="Arial" panose="020B0604020202020204" pitchFamily="34" charset="0"/>
                <a:ea typeface="Palatino Linotype" panose="02040502050505030304" pitchFamily="18" charset="0"/>
                <a:cs typeface="Arial" panose="020B0604020202020204" pitchFamily="34" charset="0"/>
                <a:hlinkClick r:id="rId1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endParaRPr lang="de-DE" sz="105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398111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30.04.2023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31</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20792" y="888521"/>
            <a:ext cx="11095472" cy="5528154"/>
          </a:xfrm>
        </p:spPr>
        <p:txBody>
          <a:bodyPr/>
          <a:lstStyle/>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G. (2020, July 23). 10 Techniques to Solve Imbalanced Classes in Machine Learning (Updated 2023). Analytics Vidhya.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Hanson, Rick. (2019). Taking in the Good vs. The Negativity Bias</a:t>
            </a:r>
            <a:endParaRPr lang="en-ID" sz="1100" dirty="0">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Hutto, C., &amp; Gilbert, E. (2014, May 16). VADER: A Parsimonious Rule-Based Model for Sentiment Analysis of Social Media Text | Proceedings of the International AAAI Conference on Web and Social Media.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https://doi.org/10.1609/icwsm.v8i1.14550</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Joshua, S. (2022, April 25). How to combine multiple CSV files using Python for your analysis. Medium.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https://medium.com/@stella96joshua/how-to-combine-multiple-csv-files-using-python-for-your-analysis-a88017c6ff9e</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Kuyda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(2017, July 21). The story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the AI app that becomes you.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https://www.youtube.com/watch?v=yQGqMVuAk04</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MUKHERJEE. (2022). The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Maths</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behind Linear SVC Classifier.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https://www.kaggle.com/code/soham1024/the-maths-behind-linear-svc-classifier</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Mohri</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M.,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Rostamizadeh</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 Talwalkar, A., &amp; Bach, F. (2012, September 7). Foundations of Machine Learning.</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Models - Hugging Face. (2022, November 16). Models - Hugging Face.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https://huggingface.co/models</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Nandi, S. (2021, July 1). Twitter Sentiment Analysis Using Machine Learning Approaches. Medium.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https://nandisoham2017.medium.com/twitter-sentiment-analysis-using-machine-learning-approaches-14fba1b8e357</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Mueller, J. P., &amp;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Massaron</a:t>
            </a:r>
            <a:r>
              <a:rPr lang="en-US" sz="1100" dirty="0">
                <a:effectLst/>
                <a:latin typeface="Arial" panose="020B0604020202020204" pitchFamily="34" charset="0"/>
                <a:ea typeface="Palatino Linotype" panose="02040502050505030304" pitchFamily="18" charset="0"/>
                <a:cs typeface="Arial" panose="020B0604020202020204" pitchFamily="34" charset="0"/>
              </a:rPr>
              <a:t>, L. (2021, February 9). Machine Learning for Dummies. For Dummies.</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770"/>
              </a:spcBef>
              <a:spcAft>
                <a:spcPts val="0"/>
              </a:spcAft>
              <a:buNone/>
            </a:pP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(n.d.).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https://platform.openai.com</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O. (2023, March 28). GitHub -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-cookbook: Examples and guides for using the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GitHub.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https://github.com/openai/openai-cookbook</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Pati, &amp; Pradhan. (2020, December 12). Comparison Between Machine Learning Algorithms Used for Sentiment Analysis. </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IAEME Publication.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https://iaeme.com/Home/article_id/IJARET_11_12_026</a:t>
            </a:r>
            <a:endParaRPr lang="en-US" sz="1100" b="0"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Raschka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(2015). Python Machine Learning Equation Reference.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12">
                  <a:extLst>
                    <a:ext uri="{A12FA001-AC4F-418D-AE19-62706E023703}">
                      <ahyp:hlinkClr xmlns:ahyp="http://schemas.microsoft.com/office/drawing/2018/hyperlinkcolor" val="tx"/>
                    </a:ext>
                  </a:extLst>
                </a:hlinkClick>
              </a:rPr>
              <a:t>https://github.com/rasbt/python-machine-learning-book</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4031254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30.04.2023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32</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gn="just">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Redjeki</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&amp;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Widyarto</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(2022). View of Comparison of Seven Machine Learning Algorithms in the Classification of Public Opinion. View of Comparison of Seven Machine Learning Algorithms in the Classification of Public Opinion.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https://jurnal.ubd.ac.id/index.php/te/article/view/1046/526</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effectLst/>
                <a:latin typeface="Arial" panose="020B0604020202020204" pitchFamily="34" charset="0"/>
                <a:ea typeface="Palatino Linotype" panose="02040502050505030304" pitchFamily="18" charset="0"/>
                <a:cs typeface="Arial" panose="020B0604020202020204" pitchFamily="34" charset="0"/>
              </a:rPr>
              <a:t>Rozin, P., &amp; Royzman, E. B. (2001, November).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Negativity Bias, Negativity Dominance, and Contagion. Personality and Social Psychology Review, 5(4), 296–320.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https://doi.org/10.1207/s15327957pspr0504_2</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Sanh, V., Debut, L.,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Chaumond</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J., &amp; Wolf, T. (2020, January 1). </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[PDF] </a:t>
            </a:r>
            <a:r>
              <a:rPr lang="en-US" sz="1100" b="0" i="1" kern="0" dirty="0" err="1">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[PDF]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https://www.semanticscholar.org/paper/DistilBERT%2C-a-distilled-version-of-BERT%3A-smaller%2C-Sanh-Debut/a54b56af24bb4873ed0163b77df63b92bd018ddc</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Saying Goodbye To My Emo Robot. (2022, November 9).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https://www.youtube.com/watch?v=JDQM6E4Vnbs</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effectLst/>
                <a:latin typeface="Arial" panose="020B0604020202020204" pitchFamily="34" charset="0"/>
                <a:ea typeface="Palatino Linotype" panose="02040502050505030304" pitchFamily="18" charset="0"/>
                <a:cs typeface="Arial" panose="020B0604020202020204" pitchFamily="34" charset="0"/>
              </a:rPr>
              <a:t>Siemon, Strohmann, Khosrawi-Rad, Elshan, de Vreede, &amp; Meyer.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(2022, July 11). Why Do We Turn to Virtual Companions? A Text Mining Analysis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Reviews. AIS Electronic Library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AISeL</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 AMCIS 2022 Proceedings: Why Do We Turn to Virtual Companions? A Text Mining Analysis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Reviews.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https://aisel.aisnet.org/amcis2022/sig_hci/sig_hci/10/</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Sun, C.,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Qiu</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X., Xu, Y., &amp; Huang, X. (2019, May 14). How to Fine-Tune BERT for Text Classification? arXiv.org.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https://arxiv.org/abs/1905.05583v3</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Tabel</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Chi Square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Atau</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Chi Square Table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Dalam</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Excel. (2012, July 1). Uji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Statistik</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Retrieved from https://www.statistikian.com/2012/07/chi-square-tabel-dalam-excel.html</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The 6 dimensions model of national culture by Geert Hofstede. (n.d.). Geert Hofstede.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https://geerthofstede.com/culture-geert-hofstede-gert-jan-hofstede/6d-model-of-national-culture/</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udiprod</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(2007, February 5). SVM with polynomial kernel visualization.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https://www.youtube.com/watch?v=3liCbRZPrZA</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Vincent. (2020, January 5). Anki’s toy robots are being saved from a digital death. Anki’s Toy Robots Are Being Saved From a Digital Death - the Verge. https://www.theverge.com/2020/1/5/21050378/anki-vector-saved-shutdown-servers-assets-bought</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Vaswani, A.,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Shazeer</a:t>
            </a:r>
            <a:r>
              <a:rPr lang="en-US" sz="1100" dirty="0">
                <a:effectLst/>
                <a:latin typeface="Arial" panose="020B0604020202020204" pitchFamily="34" charset="0"/>
                <a:ea typeface="Palatino Linotype" panose="02040502050505030304" pitchFamily="18" charset="0"/>
                <a:cs typeface="Arial" panose="020B0604020202020204" pitchFamily="34" charset="0"/>
              </a:rPr>
              <a:t>, N., Parmar, N.,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Uszkoreit</a:t>
            </a:r>
            <a:r>
              <a:rPr lang="en-US" sz="1100" dirty="0">
                <a:effectLst/>
                <a:latin typeface="Arial" panose="020B0604020202020204" pitchFamily="34" charset="0"/>
                <a:ea typeface="Palatino Linotype" panose="02040502050505030304" pitchFamily="18" charset="0"/>
                <a:cs typeface="Arial" panose="020B0604020202020204" pitchFamily="34" charset="0"/>
              </a:rPr>
              <a:t>, J., Jones, L., Gomez, A. N., Kaiser, U., &amp;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Polosukhin</a:t>
            </a:r>
            <a:r>
              <a:rPr lang="en-US" sz="1100" dirty="0">
                <a:effectLst/>
                <a:latin typeface="Arial" panose="020B0604020202020204" pitchFamily="34" charset="0"/>
                <a:ea typeface="Palatino Linotype" panose="02040502050505030304" pitchFamily="18" charset="0"/>
                <a:cs typeface="Arial" panose="020B0604020202020204" pitchFamily="34" charset="0"/>
              </a:rPr>
              <a:t>, I. (2017). </a:t>
            </a:r>
            <a:r>
              <a:rPr lang="en-US" sz="1100" i="1" dirty="0">
                <a:effectLst/>
                <a:latin typeface="Arial" panose="020B0604020202020204" pitchFamily="34" charset="0"/>
                <a:ea typeface="Palatino Linotype" panose="02040502050505030304" pitchFamily="18" charset="0"/>
                <a:cs typeface="Arial" panose="020B0604020202020204" pitchFamily="34" charset="0"/>
              </a:rPr>
              <a:t>Attention is All you Need</a:t>
            </a:r>
            <a:r>
              <a:rPr lang="en-US" sz="1100" dirty="0">
                <a:effectLst/>
                <a:latin typeface="Arial" panose="020B0604020202020204" pitchFamily="34" charset="0"/>
                <a:ea typeface="Palatino Linotype" panose="02040502050505030304" pitchFamily="18" charset="0"/>
                <a:cs typeface="Arial" panose="020B0604020202020204" pitchFamily="34" charset="0"/>
              </a:rPr>
              <a:t>. Attention Is All You Need.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https://proceedings.neurips.cc/paper_files/paper/2017/hash/3f5ee243547dee91fbd053c1c4a845aa-Abstract.html</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276477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42DB58D-4019-F944-81DD-40D965AA5EB4}"/>
              </a:ext>
            </a:extLst>
          </p:cNvPr>
          <p:cNvSpPr>
            <a:spLocks noGrp="1"/>
          </p:cNvSpPr>
          <p:nvPr>
            <p:ph type="body" sz="quarter" idx="14"/>
          </p:nvPr>
        </p:nvSpPr>
        <p:spPr/>
        <p:txBody>
          <a:bodyPr/>
          <a:lstStyle/>
          <a:p>
            <a:r>
              <a:rPr lang="de-DE" dirty="0"/>
              <a:t>Matriculation Number: 32009177</a:t>
            </a:r>
            <a:br>
              <a:rPr lang="de-DE" dirty="0"/>
            </a:br>
            <a:r>
              <a:rPr lang="de-DE" dirty="0"/>
              <a:t>+62 81281536930</a:t>
            </a:r>
          </a:p>
          <a:p>
            <a:r>
              <a:rPr lang="de-DE" dirty="0"/>
              <a:t>Henny.purwadi@iubh.de</a:t>
            </a:r>
          </a:p>
        </p:txBody>
      </p:sp>
      <p:sp>
        <p:nvSpPr>
          <p:cNvPr id="4" name="Titel 3">
            <a:extLst>
              <a:ext uri="{FF2B5EF4-FFF2-40B4-BE49-F238E27FC236}">
                <a16:creationId xmlns:a16="http://schemas.microsoft.com/office/drawing/2014/main" id="{EF16A991-9A8D-414F-AF71-38CE9B0D57B6}"/>
              </a:ext>
            </a:extLst>
          </p:cNvPr>
          <p:cNvSpPr>
            <a:spLocks noGrp="1"/>
          </p:cNvSpPr>
          <p:nvPr>
            <p:ph type="ctrTitle"/>
          </p:nvPr>
        </p:nvSpPr>
        <p:spPr>
          <a:xfrm>
            <a:off x="0" y="2875367"/>
            <a:ext cx="4286660" cy="1125299"/>
          </a:xfrm>
        </p:spPr>
        <p:txBody>
          <a:bodyPr/>
          <a:lstStyle/>
          <a:p>
            <a:r>
              <a:rPr lang="de-DE" dirty="0"/>
              <a:t>THANKS</a:t>
            </a:r>
          </a:p>
        </p:txBody>
      </p:sp>
    </p:spTree>
    <p:extLst>
      <p:ext uri="{BB962C8B-B14F-4D97-AF65-F5344CB8AC3E}">
        <p14:creationId xmlns:p14="http://schemas.microsoft.com/office/powerpoint/2010/main" val="2517707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0984" cy="594000"/>
          </a:xfrm>
        </p:spPr>
        <p:txBody>
          <a:bodyPr/>
          <a:lstStyle/>
          <a:p>
            <a:r>
              <a:rPr lang="de-DE" dirty="0"/>
              <a:t>1. Introduction</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01</a:t>
            </a:r>
          </a:p>
        </p:txBody>
      </p:sp>
    </p:spTree>
    <p:extLst>
      <p:ext uri="{BB962C8B-B14F-4D97-AF65-F5344CB8AC3E}">
        <p14:creationId xmlns:p14="http://schemas.microsoft.com/office/powerpoint/2010/main" val="2892216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30.04.2023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483496" cy="830997"/>
          </a:xfrm>
        </p:spPr>
        <p:txBody>
          <a:bodyPr wrap="square">
            <a:normAutofit/>
          </a:bodyPr>
          <a:lstStyle/>
          <a:p>
            <a:r>
              <a:rPr lang="de-DE"/>
              <a:t>RESEARCH QUESTION</a:t>
            </a:r>
          </a:p>
        </p:txBody>
      </p:sp>
      <p:graphicFrame>
        <p:nvGraphicFramePr>
          <p:cNvPr id="8" name="Inhaltsplatzhalter 4">
            <a:extLst>
              <a:ext uri="{FF2B5EF4-FFF2-40B4-BE49-F238E27FC236}">
                <a16:creationId xmlns:a16="http://schemas.microsoft.com/office/drawing/2014/main" id="{C7C3EFB9-704E-793A-1151-D878ADD7B1CD}"/>
              </a:ext>
            </a:extLst>
          </p:cNvPr>
          <p:cNvGraphicFramePr>
            <a:graphicFrameLocks noGrp="1"/>
          </p:cNvGraphicFramePr>
          <p:nvPr>
            <p:ph idx="1"/>
            <p:extLst>
              <p:ext uri="{D42A27DB-BD31-4B8C-83A1-F6EECF244321}">
                <p14:modId xmlns:p14="http://schemas.microsoft.com/office/powerpoint/2010/main" val="52957927"/>
              </p:ext>
            </p:extLst>
          </p:nvPr>
        </p:nvGraphicFramePr>
        <p:xfrm>
          <a:off x="420792" y="948906"/>
          <a:ext cx="11280385" cy="3162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836552B-E471-C6B4-DDE8-586D5EE99C42}"/>
              </a:ext>
            </a:extLst>
          </p:cNvPr>
          <p:cNvSpPr txBox="1"/>
          <p:nvPr/>
        </p:nvSpPr>
        <p:spPr>
          <a:xfrm>
            <a:off x="420792" y="3772383"/>
            <a:ext cx="11280385" cy="879023"/>
          </a:xfrm>
          <a:prstGeom prst="rect">
            <a:avLst/>
          </a:prstGeom>
          <a:noFill/>
          <a:ln>
            <a:noFill/>
          </a:ln>
        </p:spPr>
        <p:txBody>
          <a:bodyPr wrap="square">
            <a:spAutoFit/>
          </a:bodyPr>
          <a:lstStyle/>
          <a:p>
            <a:pPr marL="97155" marR="215900" algn="just">
              <a:lnSpc>
                <a:spcPct val="150000"/>
              </a:lnSpc>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Null hypothesis h0: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sentiments are INDEPENDENT on different continents.</a:t>
            </a:r>
          </a:p>
          <a:p>
            <a:pPr marL="97155" marR="215900" algn="just">
              <a:lnSpc>
                <a:spcPct val="150000"/>
              </a:lnSpc>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Alternative hypothesis h1: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sentiments are DEPENDENT on different continents. </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89905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302936" cy="594000"/>
          </a:xfrm>
        </p:spPr>
        <p:txBody>
          <a:bodyPr/>
          <a:lstStyle/>
          <a:p>
            <a:r>
              <a:rPr lang="de-DE" dirty="0"/>
              <a:t>2. Literature Review</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02</a:t>
            </a:r>
          </a:p>
        </p:txBody>
      </p:sp>
    </p:spTree>
    <p:extLst>
      <p:ext uri="{BB962C8B-B14F-4D97-AF65-F5344CB8AC3E}">
        <p14:creationId xmlns:p14="http://schemas.microsoft.com/office/powerpoint/2010/main" val="386713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vert="horz" lIns="0" tIns="0" rIns="0" bIns="0" rtlCol="0" anchor="t" anchorCtr="0">
            <a:normAutofit/>
          </a:bodyPr>
          <a:lstStyle/>
          <a:p>
            <a:pPr>
              <a:spcAft>
                <a:spcPts val="600"/>
              </a:spcAft>
            </a:pPr>
            <a:fld id="{9DE2538E-986B-6C46-B955-8C701E8C89AF}" type="datetime1">
              <a:rPr lang="de-DE" smtClean="0"/>
              <a:pPr>
                <a:spcAft>
                  <a:spcPts val="600"/>
                </a:spcAft>
              </a:pPr>
              <a:t>30.04.2023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vert="horz" lIns="0" tIns="0" rIns="0" bIns="0" rtlCol="0" anchor="t" anchorCtr="0">
            <a:normAutofit/>
          </a:bodyPr>
          <a:lstStyle/>
          <a:p>
            <a:pPr>
              <a:spcAft>
                <a:spcPts val="600"/>
              </a:spcAft>
            </a:pPr>
            <a:fld id="{19C38A61-2AC7-4B0E-B80F-DDADD701BB40}" type="slidenum">
              <a:rPr lang="de-DE" smtClean="0"/>
              <a:pPr>
                <a:spcAft>
                  <a:spcPts val="600"/>
                </a:spcAft>
              </a:pPr>
              <a:t>7</a:t>
            </a:fld>
            <a:endParaRPr lang="de-DE"/>
          </a:p>
        </p:txBody>
      </p:sp>
      <p:graphicFrame>
        <p:nvGraphicFramePr>
          <p:cNvPr id="10" name="Inhaltsplatzhalter 4">
            <a:extLst>
              <a:ext uri="{FF2B5EF4-FFF2-40B4-BE49-F238E27FC236}">
                <a16:creationId xmlns:a16="http://schemas.microsoft.com/office/drawing/2014/main" id="{00711FCD-B246-3EAD-D91E-8F472E353CE3}"/>
              </a:ext>
            </a:extLst>
          </p:cNvPr>
          <p:cNvGraphicFramePr>
            <a:graphicFrameLocks noGrp="1"/>
          </p:cNvGraphicFramePr>
          <p:nvPr>
            <p:ph idx="1"/>
            <p:extLst>
              <p:ext uri="{D42A27DB-BD31-4B8C-83A1-F6EECF244321}">
                <p14:modId xmlns:p14="http://schemas.microsoft.com/office/powerpoint/2010/main" val="1910380369"/>
              </p:ext>
            </p:extLst>
          </p:nvPr>
        </p:nvGraphicFramePr>
        <p:xfrm>
          <a:off x="447028" y="1406106"/>
          <a:ext cx="11241764" cy="4235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42783"/>
            <a:ext cx="8576201" cy="458484"/>
          </a:xfrm>
        </p:spPr>
        <p:txBody>
          <a:bodyPr wrap="square" lIns="0" tIns="0" rIns="0" bIns="0">
            <a:normAutofit fontScale="90000"/>
          </a:bodyPr>
          <a:lstStyle/>
          <a:p>
            <a:pPr marL="215900" marR="215900">
              <a:spcAft>
                <a:spcPts val="0"/>
              </a:spcAft>
            </a:pPr>
            <a:r>
              <a:rPr lang="de-DE" sz="3100" b="1" kern="1200" cap="all" spc="-20" baseline="0" dirty="0">
                <a:effectLst/>
                <a:latin typeface="Source Sans Pro Bold" panose="020B0703030503020204" pitchFamily="34" charset="0"/>
                <a:ea typeface="+mj-ea"/>
                <a:cs typeface="+mj-cs"/>
              </a:rPr>
              <a:t>2.1   Overview of Relevant Previous Studies</a:t>
            </a:r>
            <a:br>
              <a:rPr lang="de-DE" sz="1900" b="1" kern="1200" cap="all" spc="-20" baseline="0" dirty="0">
                <a:effectLst/>
                <a:latin typeface="Source Sans Pro Bold" panose="020B0703030503020204" pitchFamily="34" charset="0"/>
                <a:ea typeface="+mj-ea"/>
                <a:cs typeface="+mj-cs"/>
              </a:rPr>
            </a:br>
            <a:br>
              <a:rPr lang="de-DE" sz="1900" kern="1200" cap="all" spc="-20" baseline="0" dirty="0">
                <a:effectLst/>
                <a:latin typeface="Source Sans Pro Bold" panose="020B0703030503020204" pitchFamily="34" charset="0"/>
                <a:ea typeface="+mj-ea"/>
                <a:cs typeface="+mj-cs"/>
              </a:rPr>
            </a:br>
            <a:endParaRPr lang="de-DE" sz="1900" kern="1200" cap="all" spc="-20" baseline="0" dirty="0">
              <a:latin typeface="Source Sans Pro Bold" panose="020B0703030503020204" pitchFamily="34" charset="0"/>
              <a:ea typeface="+mj-ea"/>
              <a:cs typeface="+mj-cs"/>
            </a:endParaRPr>
          </a:p>
        </p:txBody>
      </p:sp>
      <p:sp>
        <p:nvSpPr>
          <p:cNvPr id="17" name="TextBox 16">
            <a:extLst>
              <a:ext uri="{FF2B5EF4-FFF2-40B4-BE49-F238E27FC236}">
                <a16:creationId xmlns:a16="http://schemas.microsoft.com/office/drawing/2014/main" id="{6DE45608-E7B2-8CE5-62B2-8B12277C3C1A}"/>
              </a:ext>
            </a:extLst>
          </p:cNvPr>
          <p:cNvSpPr txBox="1"/>
          <p:nvPr/>
        </p:nvSpPr>
        <p:spPr>
          <a:xfrm>
            <a:off x="698739" y="5641831"/>
            <a:ext cx="10745115" cy="1161428"/>
          </a:xfrm>
          <a:prstGeom prst="rect">
            <a:avLst/>
          </a:prstGeom>
        </p:spPr>
        <p:txBody>
          <a:bodyPr vert="horz" lIns="0" tIns="25200" rIns="0" bIns="0" rtlCol="0" anchor="t">
            <a:normAutofit/>
          </a:bodyPr>
          <a:lstStyle/>
          <a:p>
            <a:pPr>
              <a:lnSpc>
                <a:spcPct val="120000"/>
              </a:lnSpc>
              <a:spcAft>
                <a:spcPts val="600"/>
              </a:spcAft>
              <a:buClr>
                <a:schemeClr val="accent5"/>
              </a:buClr>
              <a:buSzPct val="120000"/>
              <a:buFont typeface="Symbol" pitchFamily="2" charset="2"/>
              <a:buChar char="-"/>
            </a:pPr>
            <a:r>
              <a:rPr lang="de-DE" sz="1200" dirty="0">
                <a:effectLst/>
              </a:rPr>
              <a:t>Siemon, Strohmann, Khosrawi-Rad, Elshan, de Vreede, &amp; Meyer. (2022, July 11). Why Do We Turn to Virtual Companions? A Text Mining Analysis of Replika Reviews.</a:t>
            </a:r>
          </a:p>
        </p:txBody>
      </p:sp>
    </p:spTree>
    <p:extLst>
      <p:ext uri="{BB962C8B-B14F-4D97-AF65-F5344CB8AC3E}">
        <p14:creationId xmlns:p14="http://schemas.microsoft.com/office/powerpoint/2010/main" val="2658955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30.04.2023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8</a:t>
            </a:fld>
            <a:endParaRPr lang="de-DE"/>
          </a:p>
        </p:txBody>
      </p:sp>
      <p:pic>
        <p:nvPicPr>
          <p:cNvPr id="13" name="Content Placeholder 12" descr="Chart, bar chart, histogram&#10;&#10;Description automatically generated">
            <a:extLst>
              <a:ext uri="{FF2B5EF4-FFF2-40B4-BE49-F238E27FC236}">
                <a16:creationId xmlns:a16="http://schemas.microsoft.com/office/drawing/2014/main" id="{E18A6697-A35B-D938-A5B6-98B6E81374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5" y="1679958"/>
            <a:ext cx="5943890" cy="4411641"/>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6" y="342783"/>
            <a:ext cx="7541403" cy="458484"/>
          </a:xfrm>
        </p:spPr>
        <p:txBody>
          <a:bodyPr wrap="square">
            <a:normAutofit fontScale="90000"/>
          </a:bodyPr>
          <a:lstStyle/>
          <a:p>
            <a:pPr marL="215900" marR="215900">
              <a:spcBef>
                <a:spcPts val="765"/>
              </a:spcBef>
              <a:spcAft>
                <a:spcPts val="0"/>
              </a:spcAft>
            </a:pPr>
            <a:r>
              <a:rPr lang="en-US" sz="2700" b="1" dirty="0">
                <a:effectLst/>
              </a:rPr>
              <a:t>2.1   Overview of Relevant Previous Studies</a:t>
            </a:r>
            <a:br>
              <a:rPr lang="en-US" sz="1900" b="1" dirty="0">
                <a:effectLst/>
              </a:rPr>
            </a:br>
            <a:br>
              <a:rPr lang="en-ID" sz="1900" dirty="0">
                <a:effectLst/>
              </a:rPr>
            </a:br>
            <a:endParaRPr lang="de-DE" sz="1900" dirty="0"/>
          </a:p>
        </p:txBody>
      </p:sp>
      <p:pic>
        <p:nvPicPr>
          <p:cNvPr id="15" name="Picture 14" descr="Table&#10;&#10;Description automatically generated">
            <a:extLst>
              <a:ext uri="{FF2B5EF4-FFF2-40B4-BE49-F238E27FC236}">
                <a16:creationId xmlns:a16="http://schemas.microsoft.com/office/drawing/2014/main" id="{DC1A68F5-0AF5-5FFE-13F2-881125D5D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565" y="3720042"/>
            <a:ext cx="5400000" cy="1458000"/>
          </a:xfrm>
          <a:prstGeom prst="rect">
            <a:avLst/>
          </a:prstGeom>
          <a:noFill/>
        </p:spPr>
      </p:pic>
    </p:spTree>
    <p:extLst>
      <p:ext uri="{BB962C8B-B14F-4D97-AF65-F5344CB8AC3E}">
        <p14:creationId xmlns:p14="http://schemas.microsoft.com/office/powerpoint/2010/main" val="57029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8358" cy="594000"/>
          </a:xfrm>
        </p:spPr>
        <p:txBody>
          <a:bodyPr/>
          <a:lstStyle/>
          <a:p>
            <a:r>
              <a:rPr lang="de-DE" dirty="0"/>
              <a:t>3. Methodology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03</a:t>
            </a:r>
          </a:p>
        </p:txBody>
      </p:sp>
    </p:spTree>
    <p:extLst>
      <p:ext uri="{BB962C8B-B14F-4D97-AF65-F5344CB8AC3E}">
        <p14:creationId xmlns:p14="http://schemas.microsoft.com/office/powerpoint/2010/main" val="3462563600"/>
      </p:ext>
    </p:extLst>
  </p:cSld>
  <p:clrMapOvr>
    <a:masterClrMapping/>
  </p:clrMapOvr>
</p:sld>
</file>

<file path=ppt/theme/theme1.xml><?xml version="1.0" encoding="utf-8"?>
<a:theme xmlns:a="http://schemas.openxmlformats.org/drawingml/2006/main" name="IUBH">
  <a:themeElements>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fontScheme name="IUBH">
      <a:majorFont>
        <a:latin typeface="Source Sans Pro 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accent1"/>
          </a:solidFill>
          <a:tailEnd type="none" w="lg" len="sm"/>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spAutoFit/>
      </a:bodyPr>
      <a:lstStyle>
        <a:defPPr algn="l">
          <a:lnSpc>
            <a:spcPct val="120000"/>
          </a:lnSpc>
          <a:defRPr sz="1700" dirty="0" smtClean="0"/>
        </a:defPPr>
      </a:lstStyle>
    </a:txDef>
  </a:objectDefaults>
  <a:extraClrSchemeLst>
    <a:extraClrScheme>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extraClrScheme>
    <a:extraClrScheme>
      <a:clrScheme name="IUBH Pink">
        <a:dk1>
          <a:srgbClr val="1D1D1F"/>
        </a:dk1>
        <a:lt1>
          <a:srgbClr val="FFFFFF"/>
        </a:lt1>
        <a:dk2>
          <a:srgbClr val="E837E4"/>
        </a:dk2>
        <a:lt2>
          <a:srgbClr val="C2C2C8"/>
        </a:lt2>
        <a:accent1>
          <a:srgbClr val="FE4DF9"/>
        </a:accent1>
        <a:accent2>
          <a:srgbClr val="575E62"/>
        </a:accent2>
        <a:accent3>
          <a:srgbClr val="C2C2C8"/>
        </a:accent3>
        <a:accent4>
          <a:srgbClr val="FE8BFB"/>
        </a:accent4>
        <a:accent5>
          <a:srgbClr val="AAAEB0"/>
        </a:accent5>
        <a:accent6>
          <a:srgbClr val="E0E0E3"/>
        </a:accent6>
        <a:hlink>
          <a:srgbClr val="575E62"/>
        </a:hlink>
        <a:folHlink>
          <a:srgbClr val="575E62"/>
        </a:folHlink>
      </a:clrScheme>
    </a:extraClrScheme>
    <a:extraClrScheme>
      <a:clrScheme name="IUBH Red">
        <a:dk1>
          <a:srgbClr val="1D1D1F"/>
        </a:dk1>
        <a:lt1>
          <a:srgbClr val="FFFFFF"/>
        </a:lt1>
        <a:dk2>
          <a:srgbClr val="E63D4B"/>
        </a:dk2>
        <a:lt2>
          <a:srgbClr val="C2C2C8"/>
        </a:lt2>
        <a:accent1>
          <a:srgbClr val="FF4757"/>
        </a:accent1>
        <a:accent2>
          <a:srgbClr val="575E62"/>
        </a:accent2>
        <a:accent3>
          <a:srgbClr val="C2C2C8"/>
        </a:accent3>
        <a:accent4>
          <a:srgbClr val="FF8792"/>
        </a:accent4>
        <a:accent5>
          <a:srgbClr val="AAAEB0"/>
        </a:accent5>
        <a:accent6>
          <a:srgbClr val="E0E0E3"/>
        </a:accent6>
        <a:hlink>
          <a:srgbClr val="575E62"/>
        </a:hlink>
        <a:folHlink>
          <a:srgbClr val="575E62"/>
        </a:folHlink>
      </a:clrScheme>
    </a:extraClrScheme>
    <a:extraClrScheme>
      <a:clrScheme name="IUBH Orange">
        <a:dk1>
          <a:srgbClr val="1D1D1F"/>
        </a:dk1>
        <a:lt1>
          <a:srgbClr val="FFFFFF"/>
        </a:lt1>
        <a:dk2>
          <a:srgbClr val="FF8D00"/>
        </a:dk2>
        <a:lt2>
          <a:srgbClr val="C2C2C8"/>
        </a:lt2>
        <a:accent1>
          <a:srgbClr val="FFA73A"/>
        </a:accent1>
        <a:accent2>
          <a:srgbClr val="575E62"/>
        </a:accent2>
        <a:accent3>
          <a:srgbClr val="C2C2C8"/>
        </a:accent3>
        <a:accent4>
          <a:srgbClr val="FFC67F"/>
        </a:accent4>
        <a:accent5>
          <a:srgbClr val="AAAEB0"/>
        </a:accent5>
        <a:accent6>
          <a:srgbClr val="E0E0E3"/>
        </a:accent6>
        <a:hlink>
          <a:srgbClr val="575E62"/>
        </a:hlink>
        <a:folHlink>
          <a:srgbClr val="575E62"/>
        </a:folHlink>
      </a:clrScheme>
    </a:extraClrScheme>
    <a:extraClrScheme>
      <a:clrScheme name="IUBH Yellow">
        <a:dk1>
          <a:srgbClr val="1D1D1F"/>
        </a:dk1>
        <a:lt1>
          <a:srgbClr val="FFFFFF"/>
        </a:lt1>
        <a:dk2>
          <a:srgbClr val="F0EF00"/>
        </a:dk2>
        <a:lt2>
          <a:srgbClr val="C2C2C8"/>
        </a:lt2>
        <a:accent1>
          <a:srgbClr val="FFFE4E"/>
        </a:accent1>
        <a:accent2>
          <a:srgbClr val="575E62"/>
        </a:accent2>
        <a:accent3>
          <a:srgbClr val="C2C2C8"/>
        </a:accent3>
        <a:accent4>
          <a:srgbClr val="FFFE8C"/>
        </a:accent4>
        <a:accent5>
          <a:srgbClr val="AAAEB0"/>
        </a:accent5>
        <a:accent6>
          <a:srgbClr val="E0E0E3"/>
        </a:accent6>
        <a:hlink>
          <a:srgbClr val="575E62"/>
        </a:hlink>
        <a:folHlink>
          <a:srgbClr val="575E62"/>
        </a:folHlink>
      </a:clrScheme>
    </a:extraClrScheme>
    <a:extraClrScheme>
      <a:clrScheme name="IUBH Blue">
        <a:dk1>
          <a:srgbClr val="1D1D1F"/>
        </a:dk1>
        <a:lt1>
          <a:srgbClr val="FFFFFF"/>
        </a:lt1>
        <a:dk2>
          <a:srgbClr val="00E8ED"/>
        </a:dk2>
        <a:lt2>
          <a:srgbClr val="C2C2C8"/>
        </a:lt2>
        <a:accent1>
          <a:srgbClr val="4DFBFF"/>
        </a:accent1>
        <a:accent2>
          <a:srgbClr val="575E62"/>
        </a:accent2>
        <a:accent3>
          <a:srgbClr val="C2C2C8"/>
        </a:accent3>
        <a:accent4>
          <a:srgbClr val="8BFCFF"/>
        </a:accent4>
        <a:accent5>
          <a:srgbClr val="AAAEB0"/>
        </a:accent5>
        <a:accent6>
          <a:srgbClr val="E0E0E3"/>
        </a:accent6>
        <a:hlink>
          <a:srgbClr val="575E62"/>
        </a:hlink>
        <a:folHlink>
          <a:srgbClr val="575E62"/>
        </a:folHlink>
      </a:clrScheme>
    </a:extraClrScheme>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Vorlage_IU_PPT_DE [Schreibgeschützt]" id="{6A59F75B-0B2C-48B9-9793-8CDBA258C041}" vid="{CEE1C887-09AB-49AC-986D-572888567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Regular" panose="020F0302020204030204"/>
        <a:ea typeface=""/>
        <a:cs typeface=""/>
        <a:font script="Jpan" typeface="游ゴシック Regular"/>
        <a:font script="Hang" typeface="맑은 고딕"/>
        <a:font script="Hans" typeface="等线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C6F4F09D5E2AC64BBD5E353DF3A6BD2C" ma:contentTypeVersion="9" ma:contentTypeDescription="Ein neues Dokument erstellen." ma:contentTypeScope="" ma:versionID="ccbfacad4b97377291960bf37d06ec76">
  <xsd:schema xmlns:xsd="http://www.w3.org/2001/XMLSchema" xmlns:xs="http://www.w3.org/2001/XMLSchema" xmlns:p="http://schemas.microsoft.com/office/2006/metadata/properties" xmlns:ns2="6e5a2e6e-96f7-468b-a910-98ce01040199" xmlns:ns3="13ef8ee5-b5e8-4ddf-8486-5109f5fc4ca8" targetNamespace="http://schemas.microsoft.com/office/2006/metadata/properties" ma:root="true" ma:fieldsID="38be55f3d99007718a84090762da9541" ns2:_="" ns3:_="">
    <xsd:import namespace="6e5a2e6e-96f7-468b-a910-98ce01040199"/>
    <xsd:import namespace="13ef8ee5-b5e8-4ddf-8486-5109f5fc4c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5a2e6e-96f7-468b-a910-98ce010401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ef8ee5-b5e8-4ddf-8486-5109f5fc4ca8"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D8FA69-3177-4041-A617-B11B3A200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5a2e6e-96f7-468b-a910-98ce01040199"/>
    <ds:schemaRef ds:uri="13ef8ee5-b5e8-4ddf-8486-5109f5fc4c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99CF73F-0712-4767-8D8D-5F28BFCBEBA8}">
  <ds:schemaRefs>
    <ds:schemaRef ds:uri="http://purl.org/dc/elements/1.1/"/>
    <ds:schemaRef ds:uri="http://schemas.microsoft.com/office/2006/metadata/properties"/>
    <ds:schemaRef ds:uri="13ef8ee5-b5e8-4ddf-8486-5109f5fc4ca8"/>
    <ds:schemaRef ds:uri="6e5a2e6e-96f7-468b-a910-98ce01040199"/>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B652D68B-0708-4E50-9281-330507CC2E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KOLLOQUIUM_IU_PPT_DE</Template>
  <TotalTime>368</TotalTime>
  <Words>3241</Words>
  <Application>Microsoft Office PowerPoint</Application>
  <PresentationFormat>Widescreen</PresentationFormat>
  <Paragraphs>402</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Calibri</vt:lpstr>
      <vt:lpstr>Palatino Linotype</vt:lpstr>
      <vt:lpstr>Wingdings</vt:lpstr>
      <vt:lpstr>Arial</vt:lpstr>
      <vt:lpstr>Symbol</vt:lpstr>
      <vt:lpstr>Source Serif Pro</vt:lpstr>
      <vt:lpstr>Source Sans Pro Bold</vt:lpstr>
      <vt:lpstr>Source Sans Pro</vt:lpstr>
      <vt:lpstr>IUBH</vt:lpstr>
      <vt:lpstr>A Comparative Sentiment Analysis of</vt:lpstr>
      <vt:lpstr>Agenda fOr THESIS</vt:lpstr>
      <vt:lpstr>Abstract</vt:lpstr>
      <vt:lpstr>1. Introduction</vt:lpstr>
      <vt:lpstr>RESEARCH QUESTION</vt:lpstr>
      <vt:lpstr>2. Literature Review</vt:lpstr>
      <vt:lpstr>2.1   Overview of Relevant Previous Studies  </vt:lpstr>
      <vt:lpstr>2.1   Overview of Relevant Previous Studies  </vt:lpstr>
      <vt:lpstr>3. Methodology</vt:lpstr>
      <vt:lpstr>3. Methodology</vt:lpstr>
      <vt:lpstr>4. RESULTS FINDINGS </vt:lpstr>
      <vt:lpstr>4.1. Labeled Data Preparation </vt:lpstr>
      <vt:lpstr>4.2. Performance EvaluatioN &amp; MODEL SELECTION</vt:lpstr>
      <vt:lpstr>4.2. Performance EvaluatioN &amp; MODEL SELECTION</vt:lpstr>
      <vt:lpstr>4.2. Performance EvaluatioN &amp; MODEL SELECTION</vt:lpstr>
      <vt:lpstr>4.2. Performance EvaluatioN &amp; MODEL SELECTION</vt:lpstr>
      <vt:lpstr>4.3 Unlabeled Data COLLECTION</vt:lpstr>
      <vt:lpstr>4.4 Sentiment Analysis Result on  Unlabeled Data and Location Comparison</vt:lpstr>
      <vt:lpstr>4.4 Sentiment Analysis Result on  Unlabeled Data and Location Comparison</vt:lpstr>
      <vt:lpstr>4.5 HYPOTHESIS TESTING RESULT</vt:lpstr>
      <vt:lpstr>4.5 HYPOTHESIS TESTING RESULT</vt:lpstr>
      <vt:lpstr>4.5 HYPOTHESIS TESTING RESULT</vt:lpstr>
      <vt:lpstr>5. DISCUSSIONS</vt:lpstr>
      <vt:lpstr>5.1 Result Interpretation</vt:lpstr>
      <vt:lpstr>5.2 DISCUSSION of Limitations</vt:lpstr>
      <vt:lpstr>6. CONCLUSIONS</vt:lpstr>
      <vt:lpstr>6.1 Summary</vt:lpstr>
      <vt:lpstr>6.2 Recommendation for Future Research</vt:lpstr>
      <vt:lpstr>7. BIBLIOGRAPHY</vt:lpstr>
      <vt:lpstr>7. Bibliography</vt:lpstr>
      <vt:lpstr>7. Bibliography</vt:lpstr>
      <vt:lpstr>7. Bibliography</vt:lpstr>
      <vt:lpstr>THANKS</vt:lpstr>
    </vt:vector>
  </TitlesOfParts>
  <Company>Career Partner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Lotz, Annika</dc:creator>
  <cp:lastModifiedBy>Henny Purwadi</cp:lastModifiedBy>
  <cp:revision>143</cp:revision>
  <dcterms:created xsi:type="dcterms:W3CDTF">2021-05-18T13:01:34Z</dcterms:created>
  <dcterms:modified xsi:type="dcterms:W3CDTF">2023-04-30T11:38:16Z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0x010100C6F4F09D5E2AC64BBD5E353DF3A6BD2C</vt:lpwstr>
  </property>
</Properties>
</file>